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4"/>
    <p:sldMasterId id="2147484069" r:id="rId5"/>
    <p:sldMasterId id="2147484043" r:id="rId6"/>
  </p:sldMasterIdLst>
  <p:notesMasterIdLst>
    <p:notesMasterId r:id="rId49"/>
  </p:notesMasterIdLst>
  <p:handoutMasterIdLst>
    <p:handoutMasterId r:id="rId50"/>
  </p:handoutMasterIdLst>
  <p:sldIdLst>
    <p:sldId id="459" r:id="rId7"/>
    <p:sldId id="623" r:id="rId8"/>
    <p:sldId id="489" r:id="rId9"/>
    <p:sldId id="534" r:id="rId10"/>
    <p:sldId id="537" r:id="rId11"/>
    <p:sldId id="493" r:id="rId12"/>
    <p:sldId id="536" r:id="rId13"/>
    <p:sldId id="627" r:id="rId14"/>
    <p:sldId id="492" r:id="rId15"/>
    <p:sldId id="538" r:id="rId16"/>
    <p:sldId id="545" r:id="rId17"/>
    <p:sldId id="539" r:id="rId18"/>
    <p:sldId id="546" r:id="rId19"/>
    <p:sldId id="549" r:id="rId20"/>
    <p:sldId id="486" r:id="rId21"/>
    <p:sldId id="494" r:id="rId22"/>
    <p:sldId id="615" r:id="rId23"/>
    <p:sldId id="616" r:id="rId24"/>
    <p:sldId id="617" r:id="rId25"/>
    <p:sldId id="636" r:id="rId26"/>
    <p:sldId id="531" r:id="rId27"/>
    <p:sldId id="513" r:id="rId28"/>
    <p:sldId id="550" r:id="rId29"/>
    <p:sldId id="514" r:id="rId30"/>
    <p:sldId id="628" r:id="rId31"/>
    <p:sldId id="629" r:id="rId32"/>
    <p:sldId id="644" r:id="rId33"/>
    <p:sldId id="640" r:id="rId34"/>
    <p:sldId id="646" r:id="rId35"/>
    <p:sldId id="647" r:id="rId36"/>
    <p:sldId id="650" r:id="rId37"/>
    <p:sldId id="651" r:id="rId38"/>
    <p:sldId id="648" r:id="rId39"/>
    <p:sldId id="649" r:id="rId40"/>
    <p:sldId id="532" r:id="rId41"/>
    <p:sldId id="484" r:id="rId42"/>
    <p:sldId id="547" r:id="rId43"/>
    <p:sldId id="503" r:id="rId44"/>
    <p:sldId id="548" r:id="rId45"/>
    <p:sldId id="504" r:id="rId46"/>
    <p:sldId id="626" r:id="rId47"/>
    <p:sldId id="495" r:id="rId48"/>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B94"/>
    <a:srgbClr val="63BD88"/>
    <a:srgbClr val="779346"/>
    <a:srgbClr val="FAF0DE"/>
    <a:srgbClr val="FDE9E6"/>
    <a:srgbClr val="C4DFF6"/>
    <a:srgbClr val="E0F2E7"/>
    <a:srgbClr val="185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527" autoAdjust="0"/>
  </p:normalViewPr>
  <p:slideViewPr>
    <p:cSldViewPr snapToGrid="0" snapToObjects="1">
      <p:cViewPr varScale="1">
        <p:scale>
          <a:sx n="83" d="100"/>
          <a:sy n="83" d="100"/>
        </p:scale>
        <p:origin x="1614"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0" d="100"/>
          <a:sy n="110" d="100"/>
        </p:scale>
        <p:origin x="5188"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Leader-hankkeiden%20my&#246;nn&#246;t%203.11.202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K&#228;sittelyajat%20Leader-ryhmitt&#228;in%207.11.202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K&#228;sittelyajat%20Leader-ryhmitt&#228;in%207.11.202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K&#228;sittelyajat%20Leader-ryhmitt&#228;in%207.11.202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K&#228;sittelyajat%20Leader-ryhmitt&#228;in%207.11.2025.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Leader-hankkeiden%20my&#246;nn&#246;t%203.11.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Leader-hankkeiden%20my&#246;nn&#246;t%203.11.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Leader-hankkeiden%20my&#246;nn&#246;t%203.11.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Leader-hankkeiden%20my&#246;nn&#246;t%203.11.20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K&#228;sittelyajat%20p&#228;&#228;t&#246;svuosittai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K&#228;sittelyajat%20Elyitt&#228;in%208.11.20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K&#228;sittelyajat%20Elyitt&#228;in%208.11.202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03042356\Work%20Folders\Eerola%20Kaisa\Leader-vastaavan%20teht&#228;v&#228;t\K&#228;sittelyajat%20Elyitt&#228;in%208.11.202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[Leader-hankkeiden myönnöt 3.11.2025.xlsx]Taul15!Pivot-taulukko28</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Taul15!$B$3</c:f>
              <c:strCache>
                <c:ptCount val="1"/>
                <c:pt idx="0">
                  <c:v>Summa  / Maksamaton myönnetty rahoitus € (EU+valtio)</c:v>
                </c:pt>
              </c:strCache>
            </c:strRef>
          </c:tx>
          <c:spPr>
            <a:solidFill>
              <a:schemeClr val="accent1"/>
            </a:solidFill>
            <a:ln>
              <a:noFill/>
            </a:ln>
            <a:effectLst/>
          </c:spPr>
          <c:invertIfNegative val="0"/>
          <c:cat>
            <c:strRef>
              <c:f>Taul15!$A$4:$A$56</c:f>
              <c:strCache>
                <c:ptCount val="52"/>
                <c:pt idx="0">
                  <c:v>Ykkösakseli ry</c:v>
                </c:pt>
                <c:pt idx="1">
                  <c:v>Pomoväst rf</c:v>
                </c:pt>
                <c:pt idx="2">
                  <c:v>LounaPlussa ry</c:v>
                </c:pt>
                <c:pt idx="3">
                  <c:v>Varsinais-Suomen jokivarsikumppanit ry</c:v>
                </c:pt>
                <c:pt idx="4">
                  <c:v>Leader Länsi-Saimaa ry</c:v>
                </c:pt>
                <c:pt idx="5">
                  <c:v>Leader Viisari ry</c:v>
                </c:pt>
                <c:pt idx="6">
                  <c:v>Kehittämisyhdistys Sepra ry</c:v>
                </c:pt>
                <c:pt idx="7">
                  <c:v>Kehittämisyhdistys Kalakukko ry</c:v>
                </c:pt>
                <c:pt idx="8">
                  <c:v>Outokaira Tuottamhan ry</c:v>
                </c:pt>
                <c:pt idx="9">
                  <c:v>Maaseutukehitys ry</c:v>
                </c:pt>
                <c:pt idx="10">
                  <c:v>Pirkan Helmi ry</c:v>
                </c:pt>
                <c:pt idx="11">
                  <c:v>PoKo ry</c:v>
                </c:pt>
                <c:pt idx="12">
                  <c:v>Aktion Österbotten rf</c:v>
                </c:pt>
                <c:pt idx="13">
                  <c:v>Maaseudun kehittämisyhdistys Ravakka ry</c:v>
                </c:pt>
                <c:pt idx="14">
                  <c:v>Kehittämisyhdistys Ylä-Savon Veturi ry</c:v>
                </c:pt>
                <c:pt idx="15">
                  <c:v>Joensuun Seudun LEADER-yhdistys ry</c:v>
                </c:pt>
                <c:pt idx="16">
                  <c:v>Linnaseutu ry</c:v>
                </c:pt>
                <c:pt idx="17">
                  <c:v>Varsin Hyvä ry</c:v>
                </c:pt>
                <c:pt idx="18">
                  <c:v>Pirityiset ry</c:v>
                </c:pt>
                <c:pt idx="19">
                  <c:v>Pohjois-Kymen Kasvu ry</c:v>
                </c:pt>
                <c:pt idx="20">
                  <c:v>JyväsRiihi ry</c:v>
                </c:pt>
                <c:pt idx="21">
                  <c:v>Vesuri-ryhmä ry</c:v>
                </c:pt>
                <c:pt idx="22">
                  <c:v>Leader Kärki ry</c:v>
                </c:pt>
                <c:pt idx="23">
                  <c:v>Oulujärvi LEADER ry</c:v>
                </c:pt>
                <c:pt idx="24">
                  <c:v>Eteläisen maaseudun osaajat EMO ry</c:v>
                </c:pt>
                <c:pt idx="25">
                  <c:v>Vaara-Karjalan Leader ry</c:v>
                </c:pt>
                <c:pt idx="26">
                  <c:v>I Samma Båt - Samassa veneessä rf ry</c:v>
                </c:pt>
                <c:pt idx="27">
                  <c:v>Elävä Kainuu LEADER ry</c:v>
                </c:pt>
                <c:pt idx="28">
                  <c:v>Kuudestaan ry</c:v>
                </c:pt>
                <c:pt idx="29">
                  <c:v>Leader Tunturi-Lappi ry</c:v>
                </c:pt>
                <c:pt idx="30">
                  <c:v>Kehittämisyhdistys Liiveri ry</c:v>
                </c:pt>
                <c:pt idx="31">
                  <c:v>Leader Pohjoisin Lappi ry</c:v>
                </c:pt>
                <c:pt idx="32">
                  <c:v>Rieska-Leader ry</c:v>
                </c:pt>
                <c:pt idx="33">
                  <c:v>Kehittämisyhdistys SILMU ry</c:v>
                </c:pt>
                <c:pt idx="34">
                  <c:v>Kehittämisyhdistys Mansikka ry</c:v>
                </c:pt>
                <c:pt idx="35">
                  <c:v>YHYRES-kehittämisyhdistys ry</c:v>
                </c:pt>
                <c:pt idx="36">
                  <c:v>Keski-Karjalan Jetina ry</c:v>
                </c:pt>
                <c:pt idx="37">
                  <c:v>AISAPARI ry</c:v>
                </c:pt>
                <c:pt idx="38">
                  <c:v>Joutsenten reitti ry</c:v>
                </c:pt>
                <c:pt idx="39">
                  <c:v>Aktiivinen Pohjois-Satakunta ry</c:v>
                </c:pt>
                <c:pt idx="40">
                  <c:v>Kantri ry</c:v>
                </c:pt>
                <c:pt idx="41">
                  <c:v>Nouseva Rannikkoseutu ry</c:v>
                </c:pt>
                <c:pt idx="42">
                  <c:v>Karhuseutu ry</c:v>
                </c:pt>
                <c:pt idx="43">
                  <c:v>Koillismaan Leader ry</c:v>
                </c:pt>
                <c:pt idx="44">
                  <c:v>Veej'jakaja ry</c:v>
                </c:pt>
                <c:pt idx="45">
                  <c:v>Peräpohjolan Leader ry</c:v>
                </c:pt>
                <c:pt idx="46">
                  <c:v>Keskipiste-Leader ry</c:v>
                </c:pt>
                <c:pt idx="47">
                  <c:v>Suupohjan Kehittämisyhdistys ry</c:v>
                </c:pt>
                <c:pt idx="48">
                  <c:v>Leader Satasilta ry</c:v>
                </c:pt>
                <c:pt idx="49">
                  <c:v>SavonLuotsi Leader ry</c:v>
                </c:pt>
                <c:pt idx="50">
                  <c:v>Oulun Seudun Leader ry</c:v>
                </c:pt>
                <c:pt idx="51">
                  <c:v>Päijänne-Leader ry</c:v>
                </c:pt>
              </c:strCache>
            </c:strRef>
          </c:cat>
          <c:val>
            <c:numRef>
              <c:f>Taul15!$B$4:$B$56</c:f>
              <c:numCache>
                <c:formatCode>General</c:formatCode>
                <c:ptCount val="52"/>
                <c:pt idx="0">
                  <c:v>479292.54999999993</c:v>
                </c:pt>
                <c:pt idx="1">
                  <c:v>350153.8299999999</c:v>
                </c:pt>
                <c:pt idx="2">
                  <c:v>219788.93000000017</c:v>
                </c:pt>
                <c:pt idx="3">
                  <c:v>474558.30999999959</c:v>
                </c:pt>
                <c:pt idx="4">
                  <c:v>474413.07000000007</c:v>
                </c:pt>
                <c:pt idx="5">
                  <c:v>356449.07000000007</c:v>
                </c:pt>
                <c:pt idx="6">
                  <c:v>94602.449999999953</c:v>
                </c:pt>
                <c:pt idx="7">
                  <c:v>777388.60999999987</c:v>
                </c:pt>
                <c:pt idx="8">
                  <c:v>176660.34999999986</c:v>
                </c:pt>
                <c:pt idx="9">
                  <c:v>469683.18999999994</c:v>
                </c:pt>
                <c:pt idx="10">
                  <c:v>234117.72999999998</c:v>
                </c:pt>
                <c:pt idx="11">
                  <c:v>363222.61999999988</c:v>
                </c:pt>
                <c:pt idx="12">
                  <c:v>1670409.9700000014</c:v>
                </c:pt>
                <c:pt idx="13">
                  <c:v>889244.44000000006</c:v>
                </c:pt>
                <c:pt idx="14">
                  <c:v>547431.86000000034</c:v>
                </c:pt>
                <c:pt idx="15">
                  <c:v>780740.57000000041</c:v>
                </c:pt>
                <c:pt idx="16">
                  <c:v>569350.5299999998</c:v>
                </c:pt>
                <c:pt idx="17">
                  <c:v>873344.42999999982</c:v>
                </c:pt>
                <c:pt idx="18">
                  <c:v>261697.66000000061</c:v>
                </c:pt>
                <c:pt idx="19">
                  <c:v>446494.60999999987</c:v>
                </c:pt>
                <c:pt idx="20">
                  <c:v>471139.09000000032</c:v>
                </c:pt>
                <c:pt idx="21">
                  <c:v>194913.39000000013</c:v>
                </c:pt>
                <c:pt idx="22">
                  <c:v>549192.07000000007</c:v>
                </c:pt>
                <c:pt idx="23">
                  <c:v>864866.09</c:v>
                </c:pt>
                <c:pt idx="24">
                  <c:v>626214.40000000002</c:v>
                </c:pt>
                <c:pt idx="25">
                  <c:v>1065327.9899999998</c:v>
                </c:pt>
                <c:pt idx="26">
                  <c:v>636990.47999999986</c:v>
                </c:pt>
                <c:pt idx="27">
                  <c:v>787529.89</c:v>
                </c:pt>
                <c:pt idx="28">
                  <c:v>1297110.55</c:v>
                </c:pt>
                <c:pt idx="29">
                  <c:v>699230.32999999973</c:v>
                </c:pt>
                <c:pt idx="30">
                  <c:v>1469851.9100000001</c:v>
                </c:pt>
                <c:pt idx="31">
                  <c:v>891772.84000000055</c:v>
                </c:pt>
                <c:pt idx="32">
                  <c:v>1141494.810000001</c:v>
                </c:pt>
                <c:pt idx="33">
                  <c:v>749527.41999999993</c:v>
                </c:pt>
                <c:pt idx="34">
                  <c:v>639223.41000000015</c:v>
                </c:pt>
                <c:pt idx="35">
                  <c:v>294170.45000000007</c:v>
                </c:pt>
                <c:pt idx="36">
                  <c:v>716367.83000000007</c:v>
                </c:pt>
                <c:pt idx="37">
                  <c:v>2190968.7699999986</c:v>
                </c:pt>
                <c:pt idx="38">
                  <c:v>550629.69000000018</c:v>
                </c:pt>
                <c:pt idx="39">
                  <c:v>1175266.9099999995</c:v>
                </c:pt>
                <c:pt idx="40">
                  <c:v>608617.23000000021</c:v>
                </c:pt>
                <c:pt idx="41">
                  <c:v>815076.41000000015</c:v>
                </c:pt>
                <c:pt idx="42">
                  <c:v>586226.43999999994</c:v>
                </c:pt>
                <c:pt idx="43">
                  <c:v>625497.4800000001</c:v>
                </c:pt>
                <c:pt idx="44">
                  <c:v>744460.81</c:v>
                </c:pt>
                <c:pt idx="45">
                  <c:v>310575.27000000025</c:v>
                </c:pt>
                <c:pt idx="46">
                  <c:v>1691678.2999999996</c:v>
                </c:pt>
                <c:pt idx="47">
                  <c:v>1312332.1199999996</c:v>
                </c:pt>
                <c:pt idx="48">
                  <c:v>620409.97</c:v>
                </c:pt>
                <c:pt idx="49">
                  <c:v>967571.55999999959</c:v>
                </c:pt>
                <c:pt idx="50">
                  <c:v>2114734.5999999987</c:v>
                </c:pt>
                <c:pt idx="51">
                  <c:v>2015763.4899999993</c:v>
                </c:pt>
              </c:numCache>
            </c:numRef>
          </c:val>
          <c:extLst>
            <c:ext xmlns:c16="http://schemas.microsoft.com/office/drawing/2014/chart" uri="{C3380CC4-5D6E-409C-BE32-E72D297353CC}">
              <c16:uniqueId val="{00000000-79F2-45D8-93B1-BC43BAE2879C}"/>
            </c:ext>
          </c:extLst>
        </c:ser>
        <c:ser>
          <c:idx val="1"/>
          <c:order val="1"/>
          <c:tx>
            <c:strRef>
              <c:f>Taul15!$C$3</c:f>
              <c:strCache>
                <c:ptCount val="1"/>
                <c:pt idx="0">
                  <c:v>Summa  / Maksettu rahoitus € (EU+valtio)</c:v>
                </c:pt>
              </c:strCache>
            </c:strRef>
          </c:tx>
          <c:spPr>
            <a:solidFill>
              <a:schemeClr val="accent2"/>
            </a:solidFill>
            <a:ln>
              <a:noFill/>
            </a:ln>
            <a:effectLst/>
          </c:spPr>
          <c:invertIfNegative val="0"/>
          <c:cat>
            <c:strRef>
              <c:f>Taul15!$A$4:$A$56</c:f>
              <c:strCache>
                <c:ptCount val="52"/>
                <c:pt idx="0">
                  <c:v>Ykkösakseli ry</c:v>
                </c:pt>
                <c:pt idx="1">
                  <c:v>Pomoväst rf</c:v>
                </c:pt>
                <c:pt idx="2">
                  <c:v>LounaPlussa ry</c:v>
                </c:pt>
                <c:pt idx="3">
                  <c:v>Varsinais-Suomen jokivarsikumppanit ry</c:v>
                </c:pt>
                <c:pt idx="4">
                  <c:v>Leader Länsi-Saimaa ry</c:v>
                </c:pt>
                <c:pt idx="5">
                  <c:v>Leader Viisari ry</c:v>
                </c:pt>
                <c:pt idx="6">
                  <c:v>Kehittämisyhdistys Sepra ry</c:v>
                </c:pt>
                <c:pt idx="7">
                  <c:v>Kehittämisyhdistys Kalakukko ry</c:v>
                </c:pt>
                <c:pt idx="8">
                  <c:v>Outokaira Tuottamhan ry</c:v>
                </c:pt>
                <c:pt idx="9">
                  <c:v>Maaseutukehitys ry</c:v>
                </c:pt>
                <c:pt idx="10">
                  <c:v>Pirkan Helmi ry</c:v>
                </c:pt>
                <c:pt idx="11">
                  <c:v>PoKo ry</c:v>
                </c:pt>
                <c:pt idx="12">
                  <c:v>Aktion Österbotten rf</c:v>
                </c:pt>
                <c:pt idx="13">
                  <c:v>Maaseudun kehittämisyhdistys Ravakka ry</c:v>
                </c:pt>
                <c:pt idx="14">
                  <c:v>Kehittämisyhdistys Ylä-Savon Veturi ry</c:v>
                </c:pt>
                <c:pt idx="15">
                  <c:v>Joensuun Seudun LEADER-yhdistys ry</c:v>
                </c:pt>
                <c:pt idx="16">
                  <c:v>Linnaseutu ry</c:v>
                </c:pt>
                <c:pt idx="17">
                  <c:v>Varsin Hyvä ry</c:v>
                </c:pt>
                <c:pt idx="18">
                  <c:v>Pirityiset ry</c:v>
                </c:pt>
                <c:pt idx="19">
                  <c:v>Pohjois-Kymen Kasvu ry</c:v>
                </c:pt>
                <c:pt idx="20">
                  <c:v>JyväsRiihi ry</c:v>
                </c:pt>
                <c:pt idx="21">
                  <c:v>Vesuri-ryhmä ry</c:v>
                </c:pt>
                <c:pt idx="22">
                  <c:v>Leader Kärki ry</c:v>
                </c:pt>
                <c:pt idx="23">
                  <c:v>Oulujärvi LEADER ry</c:v>
                </c:pt>
                <c:pt idx="24">
                  <c:v>Eteläisen maaseudun osaajat EMO ry</c:v>
                </c:pt>
                <c:pt idx="25">
                  <c:v>Vaara-Karjalan Leader ry</c:v>
                </c:pt>
                <c:pt idx="26">
                  <c:v>I Samma Båt - Samassa veneessä rf ry</c:v>
                </c:pt>
                <c:pt idx="27">
                  <c:v>Elävä Kainuu LEADER ry</c:v>
                </c:pt>
                <c:pt idx="28">
                  <c:v>Kuudestaan ry</c:v>
                </c:pt>
                <c:pt idx="29">
                  <c:v>Leader Tunturi-Lappi ry</c:v>
                </c:pt>
                <c:pt idx="30">
                  <c:v>Kehittämisyhdistys Liiveri ry</c:v>
                </c:pt>
                <c:pt idx="31">
                  <c:v>Leader Pohjoisin Lappi ry</c:v>
                </c:pt>
                <c:pt idx="32">
                  <c:v>Rieska-Leader ry</c:v>
                </c:pt>
                <c:pt idx="33">
                  <c:v>Kehittämisyhdistys SILMU ry</c:v>
                </c:pt>
                <c:pt idx="34">
                  <c:v>Kehittämisyhdistys Mansikka ry</c:v>
                </c:pt>
                <c:pt idx="35">
                  <c:v>YHYRES-kehittämisyhdistys ry</c:v>
                </c:pt>
                <c:pt idx="36">
                  <c:v>Keski-Karjalan Jetina ry</c:v>
                </c:pt>
                <c:pt idx="37">
                  <c:v>AISAPARI ry</c:v>
                </c:pt>
                <c:pt idx="38">
                  <c:v>Joutsenten reitti ry</c:v>
                </c:pt>
                <c:pt idx="39">
                  <c:v>Aktiivinen Pohjois-Satakunta ry</c:v>
                </c:pt>
                <c:pt idx="40">
                  <c:v>Kantri ry</c:v>
                </c:pt>
                <c:pt idx="41">
                  <c:v>Nouseva Rannikkoseutu ry</c:v>
                </c:pt>
                <c:pt idx="42">
                  <c:v>Karhuseutu ry</c:v>
                </c:pt>
                <c:pt idx="43">
                  <c:v>Koillismaan Leader ry</c:v>
                </c:pt>
                <c:pt idx="44">
                  <c:v>Veej'jakaja ry</c:v>
                </c:pt>
                <c:pt idx="45">
                  <c:v>Peräpohjolan Leader ry</c:v>
                </c:pt>
                <c:pt idx="46">
                  <c:v>Keskipiste-Leader ry</c:v>
                </c:pt>
                <c:pt idx="47">
                  <c:v>Suupohjan Kehittämisyhdistys ry</c:v>
                </c:pt>
                <c:pt idx="48">
                  <c:v>Leader Satasilta ry</c:v>
                </c:pt>
                <c:pt idx="49">
                  <c:v>SavonLuotsi Leader ry</c:v>
                </c:pt>
                <c:pt idx="50">
                  <c:v>Oulun Seudun Leader ry</c:v>
                </c:pt>
                <c:pt idx="51">
                  <c:v>Päijänne-Leader ry</c:v>
                </c:pt>
              </c:strCache>
            </c:strRef>
          </c:cat>
          <c:val>
            <c:numRef>
              <c:f>Taul15!$C$4:$C$56</c:f>
              <c:numCache>
                <c:formatCode>General</c:formatCode>
                <c:ptCount val="52"/>
                <c:pt idx="0">
                  <c:v>494631.56000000006</c:v>
                </c:pt>
                <c:pt idx="1">
                  <c:v>374104.66000000009</c:v>
                </c:pt>
                <c:pt idx="2">
                  <c:v>525396.24999999977</c:v>
                </c:pt>
                <c:pt idx="3">
                  <c:v>579040.94000000018</c:v>
                </c:pt>
                <c:pt idx="4">
                  <c:v>350689.39</c:v>
                </c:pt>
                <c:pt idx="5">
                  <c:v>1090124.8599999996</c:v>
                </c:pt>
                <c:pt idx="6">
                  <c:v>820961.34000000008</c:v>
                </c:pt>
                <c:pt idx="7">
                  <c:v>654883.48</c:v>
                </c:pt>
                <c:pt idx="8">
                  <c:v>787303.93000000017</c:v>
                </c:pt>
                <c:pt idx="9">
                  <c:v>523647.76</c:v>
                </c:pt>
                <c:pt idx="10">
                  <c:v>696133.02999999991</c:v>
                </c:pt>
                <c:pt idx="11">
                  <c:v>561974.75</c:v>
                </c:pt>
                <c:pt idx="12">
                  <c:v>1211582.6599999999</c:v>
                </c:pt>
                <c:pt idx="13">
                  <c:v>698087.02000000014</c:v>
                </c:pt>
                <c:pt idx="14">
                  <c:v>708444.32999999984</c:v>
                </c:pt>
                <c:pt idx="15">
                  <c:v>662303.53999999992</c:v>
                </c:pt>
                <c:pt idx="16">
                  <c:v>363386.8</c:v>
                </c:pt>
                <c:pt idx="17">
                  <c:v>489584.95000000007</c:v>
                </c:pt>
                <c:pt idx="18">
                  <c:v>955670.18999999971</c:v>
                </c:pt>
                <c:pt idx="19">
                  <c:v>543329.66</c:v>
                </c:pt>
                <c:pt idx="20">
                  <c:v>824719.52</c:v>
                </c:pt>
                <c:pt idx="21">
                  <c:v>970625.34999999986</c:v>
                </c:pt>
                <c:pt idx="22">
                  <c:v>637845.15999999992</c:v>
                </c:pt>
                <c:pt idx="23">
                  <c:v>542835.13</c:v>
                </c:pt>
                <c:pt idx="24">
                  <c:v>273155.0199999999</c:v>
                </c:pt>
                <c:pt idx="25">
                  <c:v>351622.91000000003</c:v>
                </c:pt>
                <c:pt idx="26">
                  <c:v>328726.86</c:v>
                </c:pt>
                <c:pt idx="27">
                  <c:v>636340.36</c:v>
                </c:pt>
                <c:pt idx="28">
                  <c:v>547648.72</c:v>
                </c:pt>
                <c:pt idx="29">
                  <c:v>630262.52000000014</c:v>
                </c:pt>
                <c:pt idx="30">
                  <c:v>730153.77</c:v>
                </c:pt>
                <c:pt idx="31">
                  <c:v>1392192.1599999995</c:v>
                </c:pt>
                <c:pt idx="32">
                  <c:v>1406107.8699999996</c:v>
                </c:pt>
                <c:pt idx="33">
                  <c:v>612103.90999999992</c:v>
                </c:pt>
                <c:pt idx="34">
                  <c:v>610562.84999999986</c:v>
                </c:pt>
                <c:pt idx="35">
                  <c:v>674409.53999999992</c:v>
                </c:pt>
                <c:pt idx="36">
                  <c:v>503965.76</c:v>
                </c:pt>
                <c:pt idx="37">
                  <c:v>1111702.57</c:v>
                </c:pt>
                <c:pt idx="38">
                  <c:v>920678.05999999982</c:v>
                </c:pt>
                <c:pt idx="39">
                  <c:v>918298.90000000014</c:v>
                </c:pt>
                <c:pt idx="40">
                  <c:v>1125564.95</c:v>
                </c:pt>
                <c:pt idx="41">
                  <c:v>739477.00999999978</c:v>
                </c:pt>
                <c:pt idx="42">
                  <c:v>683789.84000000008</c:v>
                </c:pt>
                <c:pt idx="43">
                  <c:v>512954.39</c:v>
                </c:pt>
                <c:pt idx="44">
                  <c:v>1113110.0900000001</c:v>
                </c:pt>
                <c:pt idx="45">
                  <c:v>721638.79999999958</c:v>
                </c:pt>
                <c:pt idx="46">
                  <c:v>1569353.5400000003</c:v>
                </c:pt>
                <c:pt idx="47">
                  <c:v>1139066.0899999999</c:v>
                </c:pt>
                <c:pt idx="48">
                  <c:v>857987.8</c:v>
                </c:pt>
                <c:pt idx="49">
                  <c:v>1354745.83</c:v>
                </c:pt>
                <c:pt idx="50">
                  <c:v>1611327.5799999996</c:v>
                </c:pt>
                <c:pt idx="51">
                  <c:v>1549556.3899999997</c:v>
                </c:pt>
              </c:numCache>
            </c:numRef>
          </c:val>
          <c:extLst>
            <c:ext xmlns:c16="http://schemas.microsoft.com/office/drawing/2014/chart" uri="{C3380CC4-5D6E-409C-BE32-E72D297353CC}">
              <c16:uniqueId val="{00000001-79F2-45D8-93B1-BC43BAE2879C}"/>
            </c:ext>
          </c:extLst>
        </c:ser>
        <c:ser>
          <c:idx val="2"/>
          <c:order val="2"/>
          <c:tx>
            <c:strRef>
              <c:f>Taul15!$D$3</c:f>
              <c:strCache>
                <c:ptCount val="1"/>
                <c:pt idx="0">
                  <c:v>Summa  / Jäljellä oleva suuntaa-antava rahoituskehys € (EU+valtio)</c:v>
                </c:pt>
              </c:strCache>
            </c:strRef>
          </c:tx>
          <c:spPr>
            <a:solidFill>
              <a:schemeClr val="accent3"/>
            </a:solidFill>
            <a:ln>
              <a:noFill/>
            </a:ln>
            <a:effectLst/>
          </c:spPr>
          <c:invertIfNegative val="0"/>
          <c:cat>
            <c:strRef>
              <c:f>Taul15!$A$4:$A$56</c:f>
              <c:strCache>
                <c:ptCount val="52"/>
                <c:pt idx="0">
                  <c:v>Ykkösakseli ry</c:v>
                </c:pt>
                <c:pt idx="1">
                  <c:v>Pomoväst rf</c:v>
                </c:pt>
                <c:pt idx="2">
                  <c:v>LounaPlussa ry</c:v>
                </c:pt>
                <c:pt idx="3">
                  <c:v>Varsinais-Suomen jokivarsikumppanit ry</c:v>
                </c:pt>
                <c:pt idx="4">
                  <c:v>Leader Länsi-Saimaa ry</c:v>
                </c:pt>
                <c:pt idx="5">
                  <c:v>Leader Viisari ry</c:v>
                </c:pt>
                <c:pt idx="6">
                  <c:v>Kehittämisyhdistys Sepra ry</c:v>
                </c:pt>
                <c:pt idx="7">
                  <c:v>Kehittämisyhdistys Kalakukko ry</c:v>
                </c:pt>
                <c:pt idx="8">
                  <c:v>Outokaira Tuottamhan ry</c:v>
                </c:pt>
                <c:pt idx="9">
                  <c:v>Maaseutukehitys ry</c:v>
                </c:pt>
                <c:pt idx="10">
                  <c:v>Pirkan Helmi ry</c:v>
                </c:pt>
                <c:pt idx="11">
                  <c:v>PoKo ry</c:v>
                </c:pt>
                <c:pt idx="12">
                  <c:v>Aktion Österbotten rf</c:v>
                </c:pt>
                <c:pt idx="13">
                  <c:v>Maaseudun kehittämisyhdistys Ravakka ry</c:v>
                </c:pt>
                <c:pt idx="14">
                  <c:v>Kehittämisyhdistys Ylä-Savon Veturi ry</c:v>
                </c:pt>
                <c:pt idx="15">
                  <c:v>Joensuun Seudun LEADER-yhdistys ry</c:v>
                </c:pt>
                <c:pt idx="16">
                  <c:v>Linnaseutu ry</c:v>
                </c:pt>
                <c:pt idx="17">
                  <c:v>Varsin Hyvä ry</c:v>
                </c:pt>
                <c:pt idx="18">
                  <c:v>Pirityiset ry</c:v>
                </c:pt>
                <c:pt idx="19">
                  <c:v>Pohjois-Kymen Kasvu ry</c:v>
                </c:pt>
                <c:pt idx="20">
                  <c:v>JyväsRiihi ry</c:v>
                </c:pt>
                <c:pt idx="21">
                  <c:v>Vesuri-ryhmä ry</c:v>
                </c:pt>
                <c:pt idx="22">
                  <c:v>Leader Kärki ry</c:v>
                </c:pt>
                <c:pt idx="23">
                  <c:v>Oulujärvi LEADER ry</c:v>
                </c:pt>
                <c:pt idx="24">
                  <c:v>Eteläisen maaseudun osaajat EMO ry</c:v>
                </c:pt>
                <c:pt idx="25">
                  <c:v>Vaara-Karjalan Leader ry</c:v>
                </c:pt>
                <c:pt idx="26">
                  <c:v>I Samma Båt - Samassa veneessä rf ry</c:v>
                </c:pt>
                <c:pt idx="27">
                  <c:v>Elävä Kainuu LEADER ry</c:v>
                </c:pt>
                <c:pt idx="28">
                  <c:v>Kuudestaan ry</c:v>
                </c:pt>
                <c:pt idx="29">
                  <c:v>Leader Tunturi-Lappi ry</c:v>
                </c:pt>
                <c:pt idx="30">
                  <c:v>Kehittämisyhdistys Liiveri ry</c:v>
                </c:pt>
                <c:pt idx="31">
                  <c:v>Leader Pohjoisin Lappi ry</c:v>
                </c:pt>
                <c:pt idx="32">
                  <c:v>Rieska-Leader ry</c:v>
                </c:pt>
                <c:pt idx="33">
                  <c:v>Kehittämisyhdistys SILMU ry</c:v>
                </c:pt>
                <c:pt idx="34">
                  <c:v>Kehittämisyhdistys Mansikka ry</c:v>
                </c:pt>
                <c:pt idx="35">
                  <c:v>YHYRES-kehittämisyhdistys ry</c:v>
                </c:pt>
                <c:pt idx="36">
                  <c:v>Keski-Karjalan Jetina ry</c:v>
                </c:pt>
                <c:pt idx="37">
                  <c:v>AISAPARI ry</c:v>
                </c:pt>
                <c:pt idx="38">
                  <c:v>Joutsenten reitti ry</c:v>
                </c:pt>
                <c:pt idx="39">
                  <c:v>Aktiivinen Pohjois-Satakunta ry</c:v>
                </c:pt>
                <c:pt idx="40">
                  <c:v>Kantri ry</c:v>
                </c:pt>
                <c:pt idx="41">
                  <c:v>Nouseva Rannikkoseutu ry</c:v>
                </c:pt>
                <c:pt idx="42">
                  <c:v>Karhuseutu ry</c:v>
                </c:pt>
                <c:pt idx="43">
                  <c:v>Koillismaan Leader ry</c:v>
                </c:pt>
                <c:pt idx="44">
                  <c:v>Veej'jakaja ry</c:v>
                </c:pt>
                <c:pt idx="45">
                  <c:v>Peräpohjolan Leader ry</c:v>
                </c:pt>
                <c:pt idx="46">
                  <c:v>Keskipiste-Leader ry</c:v>
                </c:pt>
                <c:pt idx="47">
                  <c:v>Suupohjan Kehittämisyhdistys ry</c:v>
                </c:pt>
                <c:pt idx="48">
                  <c:v>Leader Satasilta ry</c:v>
                </c:pt>
                <c:pt idx="49">
                  <c:v>SavonLuotsi Leader ry</c:v>
                </c:pt>
                <c:pt idx="50">
                  <c:v>Oulun Seudun Leader ry</c:v>
                </c:pt>
                <c:pt idx="51">
                  <c:v>Päijänne-Leader ry</c:v>
                </c:pt>
              </c:strCache>
            </c:strRef>
          </c:cat>
          <c:val>
            <c:numRef>
              <c:f>Taul15!$D$4:$D$56</c:f>
              <c:numCache>
                <c:formatCode>General</c:formatCode>
                <c:ptCount val="52"/>
                <c:pt idx="0">
                  <c:v>2091675.8900000001</c:v>
                </c:pt>
                <c:pt idx="1">
                  <c:v>1216541.51</c:v>
                </c:pt>
                <c:pt idx="2">
                  <c:v>1114814.82</c:v>
                </c:pt>
                <c:pt idx="3">
                  <c:v>1564800.7500000002</c:v>
                </c:pt>
                <c:pt idx="4">
                  <c:v>1069297.54</c:v>
                </c:pt>
                <c:pt idx="5">
                  <c:v>1781426.0700000003</c:v>
                </c:pt>
                <c:pt idx="6">
                  <c:v>1084436.21</c:v>
                </c:pt>
                <c:pt idx="7">
                  <c:v>1552527.9100000001</c:v>
                </c:pt>
                <c:pt idx="8">
                  <c:v>1036035.72</c:v>
                </c:pt>
                <c:pt idx="9">
                  <c:v>1006669.05</c:v>
                </c:pt>
                <c:pt idx="10">
                  <c:v>941749.24000000011</c:v>
                </c:pt>
                <c:pt idx="11">
                  <c:v>874802.63000000012</c:v>
                </c:pt>
                <c:pt idx="12">
                  <c:v>2718007.3699999987</c:v>
                </c:pt>
                <c:pt idx="13">
                  <c:v>1490268.5399999998</c:v>
                </c:pt>
                <c:pt idx="14">
                  <c:v>1144123.8099999998</c:v>
                </c:pt>
                <c:pt idx="15">
                  <c:v>1256155.8899999997</c:v>
                </c:pt>
                <c:pt idx="16">
                  <c:v>792062.67000000016</c:v>
                </c:pt>
                <c:pt idx="17">
                  <c:v>1157070.6200000001</c:v>
                </c:pt>
                <c:pt idx="18">
                  <c:v>1002632.1499999997</c:v>
                </c:pt>
                <c:pt idx="19">
                  <c:v>806975.7300000001</c:v>
                </c:pt>
                <c:pt idx="20">
                  <c:v>1044141.3899999997</c:v>
                </c:pt>
                <c:pt idx="21">
                  <c:v>927261.26</c:v>
                </c:pt>
                <c:pt idx="22">
                  <c:v>940962.77</c:v>
                </c:pt>
                <c:pt idx="23">
                  <c:v>1112298.78</c:v>
                </c:pt>
                <c:pt idx="24">
                  <c:v>700630.58000000007</c:v>
                </c:pt>
                <c:pt idx="25">
                  <c:v>1079049.1000000001</c:v>
                </c:pt>
                <c:pt idx="26">
                  <c:v>714282.66000000015</c:v>
                </c:pt>
                <c:pt idx="27">
                  <c:v>1007329.75</c:v>
                </c:pt>
                <c:pt idx="28">
                  <c:v>1285640.73</c:v>
                </c:pt>
                <c:pt idx="29">
                  <c:v>910507.15000000014</c:v>
                </c:pt>
                <c:pt idx="30">
                  <c:v>1489594.3199999998</c:v>
                </c:pt>
                <c:pt idx="31">
                  <c:v>1545635</c:v>
                </c:pt>
                <c:pt idx="32">
                  <c:v>1720397.3199999994</c:v>
                </c:pt>
                <c:pt idx="33">
                  <c:v>903968.67000000016</c:v>
                </c:pt>
                <c:pt idx="34">
                  <c:v>819813.74</c:v>
                </c:pt>
                <c:pt idx="35">
                  <c:v>631420.01</c:v>
                </c:pt>
                <c:pt idx="36">
                  <c:v>762066.40999999992</c:v>
                </c:pt>
                <c:pt idx="37">
                  <c:v>2027728.6600000011</c:v>
                </c:pt>
                <c:pt idx="38">
                  <c:v>867092.25</c:v>
                </c:pt>
                <c:pt idx="39">
                  <c:v>1232034.1900000004</c:v>
                </c:pt>
                <c:pt idx="40">
                  <c:v>1014617.8199999998</c:v>
                </c:pt>
                <c:pt idx="41">
                  <c:v>903046.58000000007</c:v>
                </c:pt>
                <c:pt idx="42">
                  <c:v>729983.72</c:v>
                </c:pt>
                <c:pt idx="43">
                  <c:v>653548.12999999989</c:v>
                </c:pt>
                <c:pt idx="44">
                  <c:v>1061629.0999999999</c:v>
                </c:pt>
                <c:pt idx="45">
                  <c:v>567785.93000000017</c:v>
                </c:pt>
                <c:pt idx="46">
                  <c:v>1588568.1600000001</c:v>
                </c:pt>
                <c:pt idx="47">
                  <c:v>1188601.7900000005</c:v>
                </c:pt>
                <c:pt idx="48">
                  <c:v>710402.23</c:v>
                </c:pt>
                <c:pt idx="49">
                  <c:v>1065682.6100000003</c:v>
                </c:pt>
                <c:pt idx="50">
                  <c:v>1593937.8200000017</c:v>
                </c:pt>
                <c:pt idx="51">
                  <c:v>1517880.120000001</c:v>
                </c:pt>
              </c:numCache>
            </c:numRef>
          </c:val>
          <c:extLst>
            <c:ext xmlns:c16="http://schemas.microsoft.com/office/drawing/2014/chart" uri="{C3380CC4-5D6E-409C-BE32-E72D297353CC}">
              <c16:uniqueId val="{00000002-79F2-45D8-93B1-BC43BAE2879C}"/>
            </c:ext>
          </c:extLst>
        </c:ser>
        <c:dLbls>
          <c:showLegendKey val="0"/>
          <c:showVal val="0"/>
          <c:showCatName val="0"/>
          <c:showSerName val="0"/>
          <c:showPercent val="0"/>
          <c:showBubbleSize val="0"/>
        </c:dLbls>
        <c:gapWidth val="219"/>
        <c:overlap val="100"/>
        <c:axId val="1197871024"/>
        <c:axId val="1197867424"/>
      </c:barChart>
      <c:lineChart>
        <c:grouping val="standard"/>
        <c:varyColors val="0"/>
        <c:ser>
          <c:idx val="3"/>
          <c:order val="3"/>
          <c:tx>
            <c:strRef>
              <c:f>Taul15!$E$3</c:f>
              <c:strCache>
                <c:ptCount val="1"/>
                <c:pt idx="0">
                  <c:v>Summa  / Käytetty kehys%</c:v>
                </c:pt>
              </c:strCache>
            </c:strRef>
          </c:tx>
          <c:spPr>
            <a:ln w="28575" cap="rnd">
              <a:solidFill>
                <a:schemeClr val="accent4"/>
              </a:solidFill>
              <a:round/>
            </a:ln>
            <a:effectLst/>
          </c:spPr>
          <c:marker>
            <c:symbol val="none"/>
          </c:marker>
          <c:cat>
            <c:strRef>
              <c:f>Taul15!$A$4:$A$56</c:f>
              <c:strCache>
                <c:ptCount val="52"/>
                <c:pt idx="0">
                  <c:v>Ykkösakseli ry</c:v>
                </c:pt>
                <c:pt idx="1">
                  <c:v>Pomoväst rf</c:v>
                </c:pt>
                <c:pt idx="2">
                  <c:v>LounaPlussa ry</c:v>
                </c:pt>
                <c:pt idx="3">
                  <c:v>Varsinais-Suomen jokivarsikumppanit ry</c:v>
                </c:pt>
                <c:pt idx="4">
                  <c:v>Leader Länsi-Saimaa ry</c:v>
                </c:pt>
                <c:pt idx="5">
                  <c:v>Leader Viisari ry</c:v>
                </c:pt>
                <c:pt idx="6">
                  <c:v>Kehittämisyhdistys Sepra ry</c:v>
                </c:pt>
                <c:pt idx="7">
                  <c:v>Kehittämisyhdistys Kalakukko ry</c:v>
                </c:pt>
                <c:pt idx="8">
                  <c:v>Outokaira Tuottamhan ry</c:v>
                </c:pt>
                <c:pt idx="9">
                  <c:v>Maaseutukehitys ry</c:v>
                </c:pt>
                <c:pt idx="10">
                  <c:v>Pirkan Helmi ry</c:v>
                </c:pt>
                <c:pt idx="11">
                  <c:v>PoKo ry</c:v>
                </c:pt>
                <c:pt idx="12">
                  <c:v>Aktion Österbotten rf</c:v>
                </c:pt>
                <c:pt idx="13">
                  <c:v>Maaseudun kehittämisyhdistys Ravakka ry</c:v>
                </c:pt>
                <c:pt idx="14">
                  <c:v>Kehittämisyhdistys Ylä-Savon Veturi ry</c:v>
                </c:pt>
                <c:pt idx="15">
                  <c:v>Joensuun Seudun LEADER-yhdistys ry</c:v>
                </c:pt>
                <c:pt idx="16">
                  <c:v>Linnaseutu ry</c:v>
                </c:pt>
                <c:pt idx="17">
                  <c:v>Varsin Hyvä ry</c:v>
                </c:pt>
                <c:pt idx="18">
                  <c:v>Pirityiset ry</c:v>
                </c:pt>
                <c:pt idx="19">
                  <c:v>Pohjois-Kymen Kasvu ry</c:v>
                </c:pt>
                <c:pt idx="20">
                  <c:v>JyväsRiihi ry</c:v>
                </c:pt>
                <c:pt idx="21">
                  <c:v>Vesuri-ryhmä ry</c:v>
                </c:pt>
                <c:pt idx="22">
                  <c:v>Leader Kärki ry</c:v>
                </c:pt>
                <c:pt idx="23">
                  <c:v>Oulujärvi LEADER ry</c:v>
                </c:pt>
                <c:pt idx="24">
                  <c:v>Eteläisen maaseudun osaajat EMO ry</c:v>
                </c:pt>
                <c:pt idx="25">
                  <c:v>Vaara-Karjalan Leader ry</c:v>
                </c:pt>
                <c:pt idx="26">
                  <c:v>I Samma Båt - Samassa veneessä rf ry</c:v>
                </c:pt>
                <c:pt idx="27">
                  <c:v>Elävä Kainuu LEADER ry</c:v>
                </c:pt>
                <c:pt idx="28">
                  <c:v>Kuudestaan ry</c:v>
                </c:pt>
                <c:pt idx="29">
                  <c:v>Leader Tunturi-Lappi ry</c:v>
                </c:pt>
                <c:pt idx="30">
                  <c:v>Kehittämisyhdistys Liiveri ry</c:v>
                </c:pt>
                <c:pt idx="31">
                  <c:v>Leader Pohjoisin Lappi ry</c:v>
                </c:pt>
                <c:pt idx="32">
                  <c:v>Rieska-Leader ry</c:v>
                </c:pt>
                <c:pt idx="33">
                  <c:v>Kehittämisyhdistys SILMU ry</c:v>
                </c:pt>
                <c:pt idx="34">
                  <c:v>Kehittämisyhdistys Mansikka ry</c:v>
                </c:pt>
                <c:pt idx="35">
                  <c:v>YHYRES-kehittämisyhdistys ry</c:v>
                </c:pt>
                <c:pt idx="36">
                  <c:v>Keski-Karjalan Jetina ry</c:v>
                </c:pt>
                <c:pt idx="37">
                  <c:v>AISAPARI ry</c:v>
                </c:pt>
                <c:pt idx="38">
                  <c:v>Joutsenten reitti ry</c:v>
                </c:pt>
                <c:pt idx="39">
                  <c:v>Aktiivinen Pohjois-Satakunta ry</c:v>
                </c:pt>
                <c:pt idx="40">
                  <c:v>Kantri ry</c:v>
                </c:pt>
                <c:pt idx="41">
                  <c:v>Nouseva Rannikkoseutu ry</c:v>
                </c:pt>
                <c:pt idx="42">
                  <c:v>Karhuseutu ry</c:v>
                </c:pt>
                <c:pt idx="43">
                  <c:v>Koillismaan Leader ry</c:v>
                </c:pt>
                <c:pt idx="44">
                  <c:v>Veej'jakaja ry</c:v>
                </c:pt>
                <c:pt idx="45">
                  <c:v>Peräpohjolan Leader ry</c:v>
                </c:pt>
                <c:pt idx="46">
                  <c:v>Keskipiste-Leader ry</c:v>
                </c:pt>
                <c:pt idx="47">
                  <c:v>Suupohjan Kehittämisyhdistys ry</c:v>
                </c:pt>
                <c:pt idx="48">
                  <c:v>Leader Satasilta ry</c:v>
                </c:pt>
                <c:pt idx="49">
                  <c:v>SavonLuotsi Leader ry</c:v>
                </c:pt>
                <c:pt idx="50">
                  <c:v>Oulun Seudun Leader ry</c:v>
                </c:pt>
                <c:pt idx="51">
                  <c:v>Päijänne-Leader ry</c:v>
                </c:pt>
              </c:strCache>
            </c:strRef>
          </c:cat>
          <c:val>
            <c:numRef>
              <c:f>Taul15!$E$4:$E$56</c:f>
              <c:numCache>
                <c:formatCode>0%</c:formatCode>
                <c:ptCount val="52"/>
                <c:pt idx="0">
                  <c:v>0.31769445133089769</c:v>
                </c:pt>
                <c:pt idx="1">
                  <c:v>0.37317523186314921</c:v>
                </c:pt>
                <c:pt idx="2">
                  <c:v>0.40063719354838706</c:v>
                </c:pt>
                <c:pt idx="3">
                  <c:v>0.40238284830430787</c:v>
                </c:pt>
                <c:pt idx="4">
                  <c:v>0.43554817356418923</c:v>
                </c:pt>
                <c:pt idx="5">
                  <c:v>0.4481331877323419</c:v>
                </c:pt>
                <c:pt idx="6">
                  <c:v>0.45778189499999999</c:v>
                </c:pt>
                <c:pt idx="7">
                  <c:v>0.47985529683730899</c:v>
                </c:pt>
                <c:pt idx="8">
                  <c:v>0.48198214</c:v>
                </c:pt>
                <c:pt idx="9">
                  <c:v>0.49666547499999997</c:v>
                </c:pt>
                <c:pt idx="10">
                  <c:v>0.49692882478632472</c:v>
                </c:pt>
                <c:pt idx="11">
                  <c:v>0.5139985388888888</c:v>
                </c:pt>
                <c:pt idx="12">
                  <c:v>0.51464154107142879</c:v>
                </c:pt>
                <c:pt idx="13">
                  <c:v>0.51576925526384199</c:v>
                </c:pt>
                <c:pt idx="14">
                  <c:v>0.52328174583333342</c:v>
                </c:pt>
                <c:pt idx="15">
                  <c:v>0.53461918716656798</c:v>
                </c:pt>
                <c:pt idx="16">
                  <c:v>0.54077999188311676</c:v>
                </c:pt>
                <c:pt idx="17">
                  <c:v>0.54084499206349201</c:v>
                </c:pt>
                <c:pt idx="18">
                  <c:v>0.54836389639639649</c:v>
                </c:pt>
                <c:pt idx="19">
                  <c:v>0.55088171749777382</c:v>
                </c:pt>
                <c:pt idx="20">
                  <c:v>0.55378573076923088</c:v>
                </c:pt>
                <c:pt idx="21">
                  <c:v>0.55692791475535164</c:v>
                </c:pt>
                <c:pt idx="22">
                  <c:v>0.55781824718045114</c:v>
                </c:pt>
                <c:pt idx="23">
                  <c:v>0.55861159523809523</c:v>
                </c:pt>
                <c:pt idx="24">
                  <c:v>0.5621058874999999</c:v>
                </c:pt>
                <c:pt idx="25">
                  <c:v>0.56768866185897437</c:v>
                </c:pt>
                <c:pt idx="26">
                  <c:v>0.57483174999999986</c:v>
                </c:pt>
                <c:pt idx="27">
                  <c:v>0.58566561780190851</c:v>
                </c:pt>
                <c:pt idx="28">
                  <c:v>0.58930464796831072</c:v>
                </c:pt>
                <c:pt idx="29">
                  <c:v>0.59352359374999997</c:v>
                </c:pt>
                <c:pt idx="30">
                  <c:v>0.59627213790112754</c:v>
                </c:pt>
                <c:pt idx="31">
                  <c:v>0.59639779611447674</c:v>
                </c:pt>
                <c:pt idx="32">
                  <c:v>0.59690784442361777</c:v>
                </c:pt>
                <c:pt idx="33">
                  <c:v>0.60100252913135588</c:v>
                </c:pt>
                <c:pt idx="34">
                  <c:v>0.60387816969462693</c:v>
                </c:pt>
                <c:pt idx="35">
                  <c:v>0.60536249374999995</c:v>
                </c:pt>
                <c:pt idx="36">
                  <c:v>0.6155839336158192</c:v>
                </c:pt>
                <c:pt idx="37">
                  <c:v>0.6195916516584119</c:v>
                </c:pt>
                <c:pt idx="38">
                  <c:v>0.62919421399247344</c:v>
                </c:pt>
                <c:pt idx="39">
                  <c:v>0.62953025318739464</c:v>
                </c:pt>
                <c:pt idx="40">
                  <c:v>0.63088699796274739</c:v>
                </c:pt>
                <c:pt idx="41">
                  <c:v>0.63254940592447917</c:v>
                </c:pt>
                <c:pt idx="42">
                  <c:v>0.63500814000000005</c:v>
                </c:pt>
                <c:pt idx="43">
                  <c:v>0.63529680245535725</c:v>
                </c:pt>
                <c:pt idx="44">
                  <c:v>0.63632875445327497</c:v>
                </c:pt>
                <c:pt idx="45">
                  <c:v>0.64513379374999991</c:v>
                </c:pt>
                <c:pt idx="46">
                  <c:v>0.67243315737380405</c:v>
                </c:pt>
                <c:pt idx="47">
                  <c:v>0.67346104670329654</c:v>
                </c:pt>
                <c:pt idx="48">
                  <c:v>0.67543757766812862</c:v>
                </c:pt>
                <c:pt idx="49">
                  <c:v>0.68545377508854777</c:v>
                </c:pt>
                <c:pt idx="50">
                  <c:v>0.70038762781954855</c:v>
                </c:pt>
                <c:pt idx="51">
                  <c:v>0.70139279981114233</c:v>
                </c:pt>
              </c:numCache>
            </c:numRef>
          </c:val>
          <c:smooth val="0"/>
          <c:extLst>
            <c:ext xmlns:c16="http://schemas.microsoft.com/office/drawing/2014/chart" uri="{C3380CC4-5D6E-409C-BE32-E72D297353CC}">
              <c16:uniqueId val="{00000003-79F2-45D8-93B1-BC43BAE2879C}"/>
            </c:ext>
          </c:extLst>
        </c:ser>
        <c:dLbls>
          <c:showLegendKey val="0"/>
          <c:showVal val="0"/>
          <c:showCatName val="0"/>
          <c:showSerName val="0"/>
          <c:showPercent val="0"/>
          <c:showBubbleSize val="0"/>
        </c:dLbls>
        <c:marker val="1"/>
        <c:smooth val="0"/>
        <c:axId val="1194210768"/>
        <c:axId val="984712168"/>
      </c:lineChart>
      <c:catAx>
        <c:axId val="119787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97867424"/>
        <c:crosses val="autoZero"/>
        <c:auto val="1"/>
        <c:lblAlgn val="ctr"/>
        <c:lblOffset val="100"/>
        <c:noMultiLvlLbl val="0"/>
      </c:catAx>
      <c:valAx>
        <c:axId val="1197867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97871024"/>
        <c:crosses val="autoZero"/>
        <c:crossBetween val="between"/>
      </c:valAx>
      <c:valAx>
        <c:axId val="98471216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94210768"/>
        <c:crosses val="max"/>
        <c:crossBetween val="between"/>
      </c:valAx>
      <c:catAx>
        <c:axId val="1194210768"/>
        <c:scaling>
          <c:orientation val="minMax"/>
        </c:scaling>
        <c:delete val="1"/>
        <c:axPos val="b"/>
        <c:numFmt formatCode="General" sourceLinked="1"/>
        <c:majorTickMark val="out"/>
        <c:minorTickMark val="none"/>
        <c:tickLblPos val="nextTo"/>
        <c:crossAx val="984712168"/>
        <c:crosses val="autoZero"/>
        <c:auto val="1"/>
        <c:lblAlgn val="ctr"/>
        <c:lblOffset val="100"/>
        <c:noMultiLvlLbl val="0"/>
      </c:catAx>
      <c:spPr>
        <a:noFill/>
        <a:ln>
          <a:noFill/>
        </a:ln>
        <a:effectLst/>
      </c:spPr>
    </c:plotArea>
    <c:legend>
      <c:legendPos val="r"/>
      <c:layout>
        <c:manualLayout>
          <c:xMode val="edge"/>
          <c:yMode val="edge"/>
          <c:x val="0.21081713184628409"/>
          <c:y val="1.6785163552996084E-3"/>
          <c:w val="0.29957008816463743"/>
          <c:h val="0.238410731587494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[Käsittelyajat Leader-ryhmittäin 7.11.2025.xlsx]Taul3!Pivot-taulukko3</c:name>
    <c:fmtId val="2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8249376436641075E-2"/>
          <c:y val="2.2022025493529041E-2"/>
          <c:w val="0.89129073539720582"/>
          <c:h val="0.69288417439237249"/>
        </c:manualLayout>
      </c:layout>
      <c:areaChart>
        <c:grouping val="standard"/>
        <c:varyColors val="0"/>
        <c:ser>
          <c:idx val="1"/>
          <c:order val="1"/>
          <c:tx>
            <c:strRef>
              <c:f>Taul3!$C$3</c:f>
              <c:strCache>
                <c:ptCount val="1"/>
                <c:pt idx="0">
                  <c:v>Summa  / Md käsittelyaika yht. sis. täyd.aika (pv)</c:v>
                </c:pt>
              </c:strCache>
            </c:strRef>
          </c:tx>
          <c:spPr>
            <a:solidFill>
              <a:schemeClr val="accent1"/>
            </a:solidFill>
            <a:ln>
              <a:noFill/>
            </a:ln>
            <a:effectLst/>
          </c:spPr>
          <c:cat>
            <c:strRef>
              <c:f>Taul3!$A$4:$A$56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Taul3!$C$4:$C$56</c:f>
              <c:numCache>
                <c:formatCode>General</c:formatCode>
                <c:ptCount val="52"/>
                <c:pt idx="0">
                  <c:v>120.67291666666669</c:v>
                </c:pt>
                <c:pt idx="1">
                  <c:v>125.67118055555559</c:v>
                </c:pt>
                <c:pt idx="2">
                  <c:v>84.038888888888877</c:v>
                </c:pt>
                <c:pt idx="3">
                  <c:v>76.996527777777771</c:v>
                </c:pt>
                <c:pt idx="4">
                  <c:v>98.189583333333331</c:v>
                </c:pt>
                <c:pt idx="5">
                  <c:v>121.4979166666667</c:v>
                </c:pt>
                <c:pt idx="6">
                  <c:v>69.301736111111111</c:v>
                </c:pt>
                <c:pt idx="7">
                  <c:v>54.709722222222219</c:v>
                </c:pt>
                <c:pt idx="8">
                  <c:v>50.892361111111107</c:v>
                </c:pt>
                <c:pt idx="9">
                  <c:v>53.906597222222217</c:v>
                </c:pt>
                <c:pt idx="10">
                  <c:v>112.9319444444445</c:v>
                </c:pt>
                <c:pt idx="11">
                  <c:v>77.919444444444437</c:v>
                </c:pt>
                <c:pt idx="12">
                  <c:v>76.872916666666669</c:v>
                </c:pt>
                <c:pt idx="13">
                  <c:v>68.070833333333326</c:v>
                </c:pt>
                <c:pt idx="14">
                  <c:v>185.0517361111111</c:v>
                </c:pt>
                <c:pt idx="15">
                  <c:v>168.2173611111111</c:v>
                </c:pt>
                <c:pt idx="16">
                  <c:v>148.67847222222221</c:v>
                </c:pt>
                <c:pt idx="17">
                  <c:v>109.68159722222219</c:v>
                </c:pt>
                <c:pt idx="18">
                  <c:v>69.716666666666669</c:v>
                </c:pt>
                <c:pt idx="19">
                  <c:v>60.760416666666657</c:v>
                </c:pt>
                <c:pt idx="20">
                  <c:v>84.243055555555543</c:v>
                </c:pt>
                <c:pt idx="21">
                  <c:v>54.722222222222207</c:v>
                </c:pt>
                <c:pt idx="22">
                  <c:v>55.825000000000003</c:v>
                </c:pt>
                <c:pt idx="23">
                  <c:v>61.573611111111113</c:v>
                </c:pt>
                <c:pt idx="24">
                  <c:v>89.627083333333331</c:v>
                </c:pt>
                <c:pt idx="25">
                  <c:v>87.90069444444444</c:v>
                </c:pt>
                <c:pt idx="26">
                  <c:v>107.91875</c:v>
                </c:pt>
                <c:pt idx="27">
                  <c:v>95.491319444444443</c:v>
                </c:pt>
                <c:pt idx="28">
                  <c:v>118.12916666666671</c:v>
                </c:pt>
                <c:pt idx="29">
                  <c:v>104.7409722222222</c:v>
                </c:pt>
                <c:pt idx="30">
                  <c:v>63.452777777777783</c:v>
                </c:pt>
                <c:pt idx="31">
                  <c:v>65.329166666666652</c:v>
                </c:pt>
                <c:pt idx="32">
                  <c:v>61.15902777777778</c:v>
                </c:pt>
                <c:pt idx="33">
                  <c:v>100.4184027777778</c:v>
                </c:pt>
                <c:pt idx="34">
                  <c:v>125.95381944444441</c:v>
                </c:pt>
                <c:pt idx="35">
                  <c:v>78.601388888888891</c:v>
                </c:pt>
                <c:pt idx="36">
                  <c:v>107.5958333333333</c:v>
                </c:pt>
                <c:pt idx="37">
                  <c:v>98.864583333333329</c:v>
                </c:pt>
                <c:pt idx="38">
                  <c:v>80.822222222222223</c:v>
                </c:pt>
                <c:pt idx="39">
                  <c:v>57.059027777777779</c:v>
                </c:pt>
                <c:pt idx="40">
                  <c:v>110.02847222222221</c:v>
                </c:pt>
                <c:pt idx="41">
                  <c:v>89.635416666666657</c:v>
                </c:pt>
                <c:pt idx="42">
                  <c:v>78.765277777777769</c:v>
                </c:pt>
                <c:pt idx="43">
                  <c:v>93.415972222222223</c:v>
                </c:pt>
                <c:pt idx="44">
                  <c:v>106.1114583333333</c:v>
                </c:pt>
                <c:pt idx="45">
                  <c:v>92.645833333333329</c:v>
                </c:pt>
                <c:pt idx="46">
                  <c:v>68.073611111111106</c:v>
                </c:pt>
                <c:pt idx="47">
                  <c:v>49.75</c:v>
                </c:pt>
                <c:pt idx="48">
                  <c:v>128.22256944444439</c:v>
                </c:pt>
                <c:pt idx="49">
                  <c:v>92.330555555555549</c:v>
                </c:pt>
                <c:pt idx="50">
                  <c:v>109.71458333333329</c:v>
                </c:pt>
                <c:pt idx="51">
                  <c:v>82.787499999999994</c:v>
                </c:pt>
              </c:numCache>
            </c:numRef>
          </c:val>
          <c:extLst>
            <c:ext xmlns:c16="http://schemas.microsoft.com/office/drawing/2014/chart" uri="{C3380CC4-5D6E-409C-BE32-E72D297353CC}">
              <c16:uniqueId val="{00000000-F129-4C87-88D2-CDFBD4A8BAA5}"/>
            </c:ext>
          </c:extLst>
        </c:ser>
        <c:dLbls>
          <c:showLegendKey val="0"/>
          <c:showVal val="0"/>
          <c:showCatName val="0"/>
          <c:showSerName val="0"/>
          <c:showPercent val="0"/>
          <c:showBubbleSize val="0"/>
        </c:dLbls>
        <c:axId val="1259210440"/>
        <c:axId val="1259216560"/>
      </c:areaChart>
      <c:barChart>
        <c:barDir val="col"/>
        <c:grouping val="clustered"/>
        <c:varyColors val="0"/>
        <c:ser>
          <c:idx val="0"/>
          <c:order val="0"/>
          <c:tx>
            <c:strRef>
              <c:f>Taul3!$B$3</c:f>
              <c:strCache>
                <c:ptCount val="1"/>
                <c:pt idx="0">
                  <c:v>Summa  / Hankemäärä</c:v>
                </c:pt>
              </c:strCache>
            </c:strRef>
          </c:tx>
          <c:spPr>
            <a:solidFill>
              <a:schemeClr val="accent2"/>
            </a:solidFill>
            <a:ln>
              <a:noFill/>
            </a:ln>
            <a:effectLst/>
          </c:spPr>
          <c:invertIfNegative val="0"/>
          <c:cat>
            <c:strRef>
              <c:f>Taul3!$A$4:$A$56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Taul3!$B$4:$B$56</c:f>
              <c:numCache>
                <c:formatCode>General</c:formatCode>
                <c:ptCount val="52"/>
                <c:pt idx="0">
                  <c:v>15</c:v>
                </c:pt>
                <c:pt idx="1">
                  <c:v>12</c:v>
                </c:pt>
                <c:pt idx="2">
                  <c:v>12</c:v>
                </c:pt>
                <c:pt idx="3">
                  <c:v>9</c:v>
                </c:pt>
                <c:pt idx="4">
                  <c:v>23</c:v>
                </c:pt>
                <c:pt idx="5">
                  <c:v>7</c:v>
                </c:pt>
                <c:pt idx="6">
                  <c:v>20</c:v>
                </c:pt>
                <c:pt idx="7">
                  <c:v>31</c:v>
                </c:pt>
                <c:pt idx="8">
                  <c:v>39</c:v>
                </c:pt>
                <c:pt idx="9">
                  <c:v>34</c:v>
                </c:pt>
                <c:pt idx="10">
                  <c:v>17</c:v>
                </c:pt>
                <c:pt idx="11">
                  <c:v>29</c:v>
                </c:pt>
                <c:pt idx="12">
                  <c:v>19</c:v>
                </c:pt>
                <c:pt idx="13">
                  <c:v>50</c:v>
                </c:pt>
                <c:pt idx="14">
                  <c:v>10</c:v>
                </c:pt>
                <c:pt idx="15">
                  <c:v>14</c:v>
                </c:pt>
                <c:pt idx="16">
                  <c:v>6</c:v>
                </c:pt>
                <c:pt idx="17">
                  <c:v>2</c:v>
                </c:pt>
                <c:pt idx="18">
                  <c:v>13</c:v>
                </c:pt>
                <c:pt idx="19">
                  <c:v>6</c:v>
                </c:pt>
                <c:pt idx="20">
                  <c:v>10</c:v>
                </c:pt>
                <c:pt idx="21">
                  <c:v>11</c:v>
                </c:pt>
                <c:pt idx="22">
                  <c:v>31</c:v>
                </c:pt>
                <c:pt idx="23">
                  <c:v>21</c:v>
                </c:pt>
                <c:pt idx="24">
                  <c:v>28</c:v>
                </c:pt>
                <c:pt idx="25">
                  <c:v>11</c:v>
                </c:pt>
                <c:pt idx="26">
                  <c:v>20</c:v>
                </c:pt>
                <c:pt idx="27">
                  <c:v>22</c:v>
                </c:pt>
                <c:pt idx="28">
                  <c:v>16</c:v>
                </c:pt>
                <c:pt idx="29">
                  <c:v>27</c:v>
                </c:pt>
                <c:pt idx="30">
                  <c:v>14</c:v>
                </c:pt>
                <c:pt idx="31">
                  <c:v>6</c:v>
                </c:pt>
                <c:pt idx="32">
                  <c:v>18</c:v>
                </c:pt>
                <c:pt idx="33">
                  <c:v>16</c:v>
                </c:pt>
                <c:pt idx="34">
                  <c:v>8</c:v>
                </c:pt>
                <c:pt idx="35">
                  <c:v>18</c:v>
                </c:pt>
                <c:pt idx="36">
                  <c:v>22</c:v>
                </c:pt>
                <c:pt idx="37">
                  <c:v>14</c:v>
                </c:pt>
                <c:pt idx="38">
                  <c:v>33</c:v>
                </c:pt>
                <c:pt idx="39">
                  <c:v>21</c:v>
                </c:pt>
                <c:pt idx="40">
                  <c:v>21</c:v>
                </c:pt>
                <c:pt idx="41">
                  <c:v>43</c:v>
                </c:pt>
                <c:pt idx="42">
                  <c:v>23</c:v>
                </c:pt>
                <c:pt idx="43">
                  <c:v>10</c:v>
                </c:pt>
                <c:pt idx="44">
                  <c:v>34</c:v>
                </c:pt>
                <c:pt idx="45">
                  <c:v>9</c:v>
                </c:pt>
                <c:pt idx="46">
                  <c:v>9</c:v>
                </c:pt>
                <c:pt idx="47">
                  <c:v>19</c:v>
                </c:pt>
                <c:pt idx="48">
                  <c:v>14</c:v>
                </c:pt>
                <c:pt idx="49">
                  <c:v>12</c:v>
                </c:pt>
                <c:pt idx="50">
                  <c:v>4</c:v>
                </c:pt>
                <c:pt idx="51">
                  <c:v>20</c:v>
                </c:pt>
              </c:numCache>
            </c:numRef>
          </c:val>
          <c:extLst>
            <c:ext xmlns:c16="http://schemas.microsoft.com/office/drawing/2014/chart" uri="{C3380CC4-5D6E-409C-BE32-E72D297353CC}">
              <c16:uniqueId val="{00000001-F129-4C87-88D2-CDFBD4A8BAA5}"/>
            </c:ext>
          </c:extLst>
        </c:ser>
        <c:dLbls>
          <c:showLegendKey val="0"/>
          <c:showVal val="0"/>
          <c:showCatName val="0"/>
          <c:showSerName val="0"/>
          <c:showPercent val="0"/>
          <c:showBubbleSize val="0"/>
        </c:dLbls>
        <c:gapWidth val="219"/>
        <c:overlap val="-27"/>
        <c:axId val="1259222680"/>
        <c:axId val="1259221960"/>
      </c:barChart>
      <c:lineChart>
        <c:grouping val="standard"/>
        <c:varyColors val="0"/>
        <c:ser>
          <c:idx val="2"/>
          <c:order val="2"/>
          <c:tx>
            <c:strRef>
              <c:f>Taul3!$D$3</c:f>
              <c:strCache>
                <c:ptCount val="1"/>
                <c:pt idx="0">
                  <c:v>Summa  / Täydennyspyyntöjä / kpl</c:v>
                </c:pt>
              </c:strCache>
            </c:strRef>
          </c:tx>
          <c:spPr>
            <a:ln w="28575" cap="rnd">
              <a:solidFill>
                <a:schemeClr val="accent3"/>
              </a:solidFill>
              <a:round/>
            </a:ln>
            <a:effectLst/>
          </c:spPr>
          <c:marker>
            <c:symbol val="none"/>
          </c:marker>
          <c:cat>
            <c:strRef>
              <c:f>Taul3!$A$4:$A$56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Taul3!$D$4:$D$56</c:f>
              <c:numCache>
                <c:formatCode>General</c:formatCode>
                <c:ptCount val="52"/>
                <c:pt idx="0">
                  <c:v>21</c:v>
                </c:pt>
                <c:pt idx="1">
                  <c:v>26</c:v>
                </c:pt>
                <c:pt idx="2">
                  <c:v>40</c:v>
                </c:pt>
                <c:pt idx="3">
                  <c:v>15</c:v>
                </c:pt>
                <c:pt idx="4">
                  <c:v>37</c:v>
                </c:pt>
                <c:pt idx="5">
                  <c:v>7</c:v>
                </c:pt>
                <c:pt idx="6">
                  <c:v>14</c:v>
                </c:pt>
                <c:pt idx="7">
                  <c:v>18</c:v>
                </c:pt>
                <c:pt idx="8">
                  <c:v>30</c:v>
                </c:pt>
                <c:pt idx="9">
                  <c:v>27</c:v>
                </c:pt>
                <c:pt idx="10">
                  <c:v>5</c:v>
                </c:pt>
                <c:pt idx="11">
                  <c:v>20</c:v>
                </c:pt>
                <c:pt idx="12">
                  <c:v>16</c:v>
                </c:pt>
                <c:pt idx="13">
                  <c:v>15</c:v>
                </c:pt>
                <c:pt idx="14">
                  <c:v>28</c:v>
                </c:pt>
                <c:pt idx="15">
                  <c:v>34</c:v>
                </c:pt>
                <c:pt idx="16">
                  <c:v>11</c:v>
                </c:pt>
                <c:pt idx="17">
                  <c:v>4</c:v>
                </c:pt>
                <c:pt idx="18">
                  <c:v>19</c:v>
                </c:pt>
                <c:pt idx="19">
                  <c:v>9</c:v>
                </c:pt>
                <c:pt idx="20">
                  <c:v>20</c:v>
                </c:pt>
                <c:pt idx="21">
                  <c:v>15</c:v>
                </c:pt>
                <c:pt idx="22">
                  <c:v>32</c:v>
                </c:pt>
                <c:pt idx="23">
                  <c:v>31</c:v>
                </c:pt>
                <c:pt idx="24">
                  <c:v>20</c:v>
                </c:pt>
                <c:pt idx="25">
                  <c:v>22</c:v>
                </c:pt>
                <c:pt idx="26">
                  <c:v>26</c:v>
                </c:pt>
                <c:pt idx="27">
                  <c:v>32</c:v>
                </c:pt>
                <c:pt idx="28">
                  <c:v>23</c:v>
                </c:pt>
                <c:pt idx="29">
                  <c:v>57</c:v>
                </c:pt>
                <c:pt idx="30">
                  <c:v>22</c:v>
                </c:pt>
                <c:pt idx="31">
                  <c:v>10</c:v>
                </c:pt>
                <c:pt idx="32">
                  <c:v>34</c:v>
                </c:pt>
                <c:pt idx="33">
                  <c:v>35</c:v>
                </c:pt>
                <c:pt idx="34">
                  <c:v>10</c:v>
                </c:pt>
                <c:pt idx="35">
                  <c:v>25</c:v>
                </c:pt>
                <c:pt idx="36">
                  <c:v>44</c:v>
                </c:pt>
                <c:pt idx="37">
                  <c:v>24</c:v>
                </c:pt>
                <c:pt idx="38">
                  <c:v>76</c:v>
                </c:pt>
                <c:pt idx="39">
                  <c:v>56</c:v>
                </c:pt>
                <c:pt idx="40">
                  <c:v>42</c:v>
                </c:pt>
                <c:pt idx="41">
                  <c:v>34</c:v>
                </c:pt>
                <c:pt idx="42">
                  <c:v>22</c:v>
                </c:pt>
                <c:pt idx="43">
                  <c:v>17</c:v>
                </c:pt>
                <c:pt idx="44">
                  <c:v>50</c:v>
                </c:pt>
                <c:pt idx="45">
                  <c:v>17</c:v>
                </c:pt>
                <c:pt idx="46">
                  <c:v>14</c:v>
                </c:pt>
                <c:pt idx="47">
                  <c:v>31</c:v>
                </c:pt>
                <c:pt idx="48">
                  <c:v>41</c:v>
                </c:pt>
                <c:pt idx="49">
                  <c:v>21</c:v>
                </c:pt>
                <c:pt idx="50">
                  <c:v>8</c:v>
                </c:pt>
                <c:pt idx="51">
                  <c:v>30</c:v>
                </c:pt>
              </c:numCache>
            </c:numRef>
          </c:val>
          <c:smooth val="0"/>
          <c:extLst>
            <c:ext xmlns:c16="http://schemas.microsoft.com/office/drawing/2014/chart" uri="{C3380CC4-5D6E-409C-BE32-E72D297353CC}">
              <c16:uniqueId val="{00000002-F129-4C87-88D2-CDFBD4A8BAA5}"/>
            </c:ext>
          </c:extLst>
        </c:ser>
        <c:dLbls>
          <c:showLegendKey val="0"/>
          <c:showVal val="0"/>
          <c:showCatName val="0"/>
          <c:showSerName val="0"/>
          <c:showPercent val="0"/>
          <c:showBubbleSize val="0"/>
        </c:dLbls>
        <c:marker val="1"/>
        <c:smooth val="0"/>
        <c:axId val="1259210440"/>
        <c:axId val="1259216560"/>
      </c:lineChart>
      <c:catAx>
        <c:axId val="125921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259216560"/>
        <c:crosses val="autoZero"/>
        <c:auto val="1"/>
        <c:lblAlgn val="ctr"/>
        <c:lblOffset val="100"/>
        <c:noMultiLvlLbl val="0"/>
      </c:catAx>
      <c:valAx>
        <c:axId val="1259216560"/>
        <c:scaling>
          <c:orientation val="minMax"/>
          <c:max val="19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dirty="0"/>
                  <a:t>Käsittelyaika</a:t>
                </a:r>
                <a:r>
                  <a:rPr lang="fi-FI" baseline="0" dirty="0"/>
                  <a:t> pv</a:t>
                </a:r>
                <a:endParaRPr lang="fi-FI" dirty="0"/>
              </a:p>
            </c:rich>
          </c:tx>
          <c:layout>
            <c:manualLayout>
              <c:xMode val="edge"/>
              <c:yMode val="edge"/>
              <c:x val="4.3957855960214148E-2"/>
              <c:y val="0.576176739917356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259210440"/>
        <c:crosses val="autoZero"/>
        <c:crossBetween val="between"/>
      </c:valAx>
      <c:valAx>
        <c:axId val="125922196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Hankemäärä</a:t>
                </a:r>
                <a:r>
                  <a:rPr lang="fi-FI" baseline="0"/>
                  <a:t> kpl</a:t>
                </a:r>
                <a:endParaRPr lang="fi-FI"/>
              </a:p>
            </c:rich>
          </c:tx>
          <c:layout>
            <c:manualLayout>
              <c:xMode val="edge"/>
              <c:yMode val="edge"/>
              <c:x val="0.97368944696415716"/>
              <c:y val="0.561161722535405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259222680"/>
        <c:crosses val="max"/>
        <c:crossBetween val="between"/>
      </c:valAx>
      <c:catAx>
        <c:axId val="1259222680"/>
        <c:scaling>
          <c:orientation val="minMax"/>
        </c:scaling>
        <c:delete val="1"/>
        <c:axPos val="b"/>
        <c:numFmt formatCode="General" sourceLinked="1"/>
        <c:majorTickMark val="out"/>
        <c:minorTickMark val="none"/>
        <c:tickLblPos val="nextTo"/>
        <c:crossAx val="1259221960"/>
        <c:crosses val="autoZero"/>
        <c:auto val="1"/>
        <c:lblAlgn val="ctr"/>
        <c:lblOffset val="100"/>
        <c:noMultiLvlLbl val="0"/>
      </c:catAx>
      <c:spPr>
        <a:noFill/>
        <a:ln>
          <a:noFill/>
        </a:ln>
        <a:effectLst/>
      </c:spPr>
    </c:plotArea>
    <c:legend>
      <c:legendPos val="r"/>
      <c:layout>
        <c:manualLayout>
          <c:xMode val="edge"/>
          <c:yMode val="edge"/>
          <c:x val="9.4746121091588753E-2"/>
          <c:y val="5.0763129609496707E-2"/>
          <c:w val="0.23456660308765753"/>
          <c:h val="0.100638449573739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[Käsittelyajat Leader-ryhmittäin 7.11.2025.xlsx]Taul2!Pivot-taulukko3</c:name>
    <c:fmtId val="3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7278670833419753E-2"/>
          <c:y val="2.1087944729961092E-2"/>
          <c:w val="0.88733973077295858"/>
          <c:h val="0.70592808240993699"/>
        </c:manualLayout>
      </c:layout>
      <c:areaChart>
        <c:grouping val="standard"/>
        <c:varyColors val="0"/>
        <c:ser>
          <c:idx val="0"/>
          <c:order val="0"/>
          <c:tx>
            <c:strRef>
              <c:f>Taul2!$B$4</c:f>
              <c:strCache>
                <c:ptCount val="1"/>
                <c:pt idx="0">
                  <c:v>Summa  / Md käsittelyaika yht. sis. täyd.aika (pv)</c:v>
                </c:pt>
              </c:strCache>
            </c:strRef>
          </c:tx>
          <c:spPr>
            <a:solidFill>
              <a:schemeClr val="accent1"/>
            </a:solidFill>
            <a:ln>
              <a:noFill/>
            </a:ln>
            <a:effectLst/>
          </c:spPr>
          <c:cat>
            <c:strRef>
              <c:f>Taul2!$A$5:$A$57</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Taul2!$B$5:$B$57</c:f>
              <c:numCache>
                <c:formatCode>General</c:formatCode>
                <c:ptCount val="52"/>
                <c:pt idx="0">
                  <c:v>111.9534722222222</c:v>
                </c:pt>
                <c:pt idx="1">
                  <c:v>155.78749999999999</c:v>
                </c:pt>
                <c:pt idx="2">
                  <c:v>128.88888888888891</c:v>
                </c:pt>
                <c:pt idx="3">
                  <c:v>72.804166666666674</c:v>
                </c:pt>
                <c:pt idx="4">
                  <c:v>94.098958333333329</c:v>
                </c:pt>
                <c:pt idx="5">
                  <c:v>106.0486111111111</c:v>
                </c:pt>
                <c:pt idx="6">
                  <c:v>87.943402777777777</c:v>
                </c:pt>
                <c:pt idx="7">
                  <c:v>113.0472222222222</c:v>
                </c:pt>
                <c:pt idx="8">
                  <c:v>62.188194444444441</c:v>
                </c:pt>
                <c:pt idx="9">
                  <c:v>50.851041666666667</c:v>
                </c:pt>
                <c:pt idx="10">
                  <c:v>143.3385416666666</c:v>
                </c:pt>
                <c:pt idx="11">
                  <c:v>90.053472222222211</c:v>
                </c:pt>
                <c:pt idx="12">
                  <c:v>77.911458333333314</c:v>
                </c:pt>
                <c:pt idx="13">
                  <c:v>105.6979166666667</c:v>
                </c:pt>
                <c:pt idx="14">
                  <c:v>88.12222222222222</c:v>
                </c:pt>
                <c:pt idx="15">
                  <c:v>83.642361111111114</c:v>
                </c:pt>
                <c:pt idx="16">
                  <c:v>71.206944444444446</c:v>
                </c:pt>
                <c:pt idx="17">
                  <c:v>84.869791666666657</c:v>
                </c:pt>
                <c:pt idx="18">
                  <c:v>117.9736111111111</c:v>
                </c:pt>
                <c:pt idx="19">
                  <c:v>86.857638888888886</c:v>
                </c:pt>
                <c:pt idx="20">
                  <c:v>96.074305555555554</c:v>
                </c:pt>
                <c:pt idx="21">
                  <c:v>97.040625000000006</c:v>
                </c:pt>
                <c:pt idx="22">
                  <c:v>78.822916666666657</c:v>
                </c:pt>
                <c:pt idx="23">
                  <c:v>72.445138888888891</c:v>
                </c:pt>
                <c:pt idx="24">
                  <c:v>59.768749999999997</c:v>
                </c:pt>
                <c:pt idx="25">
                  <c:v>88.686805555555537</c:v>
                </c:pt>
                <c:pt idx="26">
                  <c:v>59.634722222222223</c:v>
                </c:pt>
                <c:pt idx="27">
                  <c:v>61.867708333333333</c:v>
                </c:pt>
                <c:pt idx="28">
                  <c:v>118.90902777777779</c:v>
                </c:pt>
                <c:pt idx="29">
                  <c:v>117.8819444444444</c:v>
                </c:pt>
                <c:pt idx="30">
                  <c:v>94.133333333333326</c:v>
                </c:pt>
                <c:pt idx="31">
                  <c:v>104.77500000000001</c:v>
                </c:pt>
                <c:pt idx="32">
                  <c:v>105.5395833333333</c:v>
                </c:pt>
                <c:pt idx="33">
                  <c:v>118.0524305555555</c:v>
                </c:pt>
                <c:pt idx="34">
                  <c:v>57.975694444444443</c:v>
                </c:pt>
                <c:pt idx="35">
                  <c:v>62.941666666666663</c:v>
                </c:pt>
                <c:pt idx="36">
                  <c:v>132.0958333333333</c:v>
                </c:pt>
                <c:pt idx="37">
                  <c:v>98.922222222222217</c:v>
                </c:pt>
                <c:pt idx="38">
                  <c:v>68.494791666666657</c:v>
                </c:pt>
                <c:pt idx="39">
                  <c:v>67.9548611111111</c:v>
                </c:pt>
                <c:pt idx="40">
                  <c:v>70.029861111111103</c:v>
                </c:pt>
                <c:pt idx="41">
                  <c:v>41.526041666666657</c:v>
                </c:pt>
                <c:pt idx="42">
                  <c:v>37.875</c:v>
                </c:pt>
                <c:pt idx="43">
                  <c:v>48.90347222222222</c:v>
                </c:pt>
                <c:pt idx="44">
                  <c:v>51.984722222222217</c:v>
                </c:pt>
                <c:pt idx="45">
                  <c:v>82.747916666666669</c:v>
                </c:pt>
                <c:pt idx="46">
                  <c:v>70.783333333333331</c:v>
                </c:pt>
                <c:pt idx="47">
                  <c:v>34.756944444444443</c:v>
                </c:pt>
                <c:pt idx="48">
                  <c:v>100.7361111111111</c:v>
                </c:pt>
                <c:pt idx="49">
                  <c:v>105.6645833333333</c:v>
                </c:pt>
                <c:pt idx="50">
                  <c:v>85.199652777777771</c:v>
                </c:pt>
                <c:pt idx="51">
                  <c:v>86.019444444444446</c:v>
                </c:pt>
              </c:numCache>
            </c:numRef>
          </c:val>
          <c:extLst>
            <c:ext xmlns:c16="http://schemas.microsoft.com/office/drawing/2014/chart" uri="{C3380CC4-5D6E-409C-BE32-E72D297353CC}">
              <c16:uniqueId val="{00000000-DF3A-46C3-911B-6E263B8BAE67}"/>
            </c:ext>
          </c:extLst>
        </c:ser>
        <c:dLbls>
          <c:showLegendKey val="0"/>
          <c:showVal val="0"/>
          <c:showCatName val="0"/>
          <c:showSerName val="0"/>
          <c:showPercent val="0"/>
          <c:showBubbleSize val="0"/>
        </c:dLbls>
        <c:axId val="1004581208"/>
        <c:axId val="1004586248"/>
      </c:areaChart>
      <c:barChart>
        <c:barDir val="col"/>
        <c:grouping val="clustered"/>
        <c:varyColors val="0"/>
        <c:ser>
          <c:idx val="1"/>
          <c:order val="1"/>
          <c:tx>
            <c:strRef>
              <c:f>Taul2!$C$4</c:f>
              <c:strCache>
                <c:ptCount val="1"/>
                <c:pt idx="0">
                  <c:v>Summa  / Hankemäärä</c:v>
                </c:pt>
              </c:strCache>
            </c:strRef>
          </c:tx>
          <c:spPr>
            <a:solidFill>
              <a:schemeClr val="accent2"/>
            </a:solidFill>
            <a:ln>
              <a:noFill/>
            </a:ln>
            <a:effectLst/>
          </c:spPr>
          <c:invertIfNegative val="0"/>
          <c:cat>
            <c:strRef>
              <c:f>Taul2!$A$5:$A$57</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Taul2!$C$5:$C$57</c:f>
              <c:numCache>
                <c:formatCode>General</c:formatCode>
                <c:ptCount val="52"/>
                <c:pt idx="0">
                  <c:v>13</c:v>
                </c:pt>
                <c:pt idx="1">
                  <c:v>10</c:v>
                </c:pt>
                <c:pt idx="2">
                  <c:v>15</c:v>
                </c:pt>
                <c:pt idx="3">
                  <c:v>10</c:v>
                </c:pt>
                <c:pt idx="4">
                  <c:v>20</c:v>
                </c:pt>
                <c:pt idx="5">
                  <c:v>19</c:v>
                </c:pt>
                <c:pt idx="6">
                  <c:v>24</c:v>
                </c:pt>
                <c:pt idx="7">
                  <c:v>15</c:v>
                </c:pt>
                <c:pt idx="8">
                  <c:v>14</c:v>
                </c:pt>
                <c:pt idx="9">
                  <c:v>44</c:v>
                </c:pt>
                <c:pt idx="10">
                  <c:v>2</c:v>
                </c:pt>
                <c:pt idx="11">
                  <c:v>7</c:v>
                </c:pt>
                <c:pt idx="12">
                  <c:v>12</c:v>
                </c:pt>
                <c:pt idx="13">
                  <c:v>17</c:v>
                </c:pt>
                <c:pt idx="14">
                  <c:v>11</c:v>
                </c:pt>
                <c:pt idx="15">
                  <c:v>47</c:v>
                </c:pt>
                <c:pt idx="16">
                  <c:v>37</c:v>
                </c:pt>
                <c:pt idx="17">
                  <c:v>10</c:v>
                </c:pt>
                <c:pt idx="18">
                  <c:v>9</c:v>
                </c:pt>
                <c:pt idx="19">
                  <c:v>27</c:v>
                </c:pt>
                <c:pt idx="20">
                  <c:v>9</c:v>
                </c:pt>
                <c:pt idx="21">
                  <c:v>16</c:v>
                </c:pt>
                <c:pt idx="22">
                  <c:v>40</c:v>
                </c:pt>
                <c:pt idx="23">
                  <c:v>33</c:v>
                </c:pt>
                <c:pt idx="24">
                  <c:v>9</c:v>
                </c:pt>
                <c:pt idx="25">
                  <c:v>9</c:v>
                </c:pt>
                <c:pt idx="26">
                  <c:v>23</c:v>
                </c:pt>
                <c:pt idx="27">
                  <c:v>6</c:v>
                </c:pt>
                <c:pt idx="28">
                  <c:v>25</c:v>
                </c:pt>
                <c:pt idx="29">
                  <c:v>9</c:v>
                </c:pt>
                <c:pt idx="30">
                  <c:v>35</c:v>
                </c:pt>
                <c:pt idx="31">
                  <c:v>23</c:v>
                </c:pt>
                <c:pt idx="32">
                  <c:v>22</c:v>
                </c:pt>
                <c:pt idx="33">
                  <c:v>36</c:v>
                </c:pt>
                <c:pt idx="34">
                  <c:v>25</c:v>
                </c:pt>
                <c:pt idx="35">
                  <c:v>41</c:v>
                </c:pt>
                <c:pt idx="36">
                  <c:v>12</c:v>
                </c:pt>
                <c:pt idx="37">
                  <c:v>28</c:v>
                </c:pt>
                <c:pt idx="38">
                  <c:v>18</c:v>
                </c:pt>
                <c:pt idx="39">
                  <c:v>14</c:v>
                </c:pt>
                <c:pt idx="40">
                  <c:v>17</c:v>
                </c:pt>
                <c:pt idx="41">
                  <c:v>62</c:v>
                </c:pt>
                <c:pt idx="42">
                  <c:v>66</c:v>
                </c:pt>
                <c:pt idx="43">
                  <c:v>25</c:v>
                </c:pt>
                <c:pt idx="44">
                  <c:v>45</c:v>
                </c:pt>
                <c:pt idx="45">
                  <c:v>37</c:v>
                </c:pt>
                <c:pt idx="46">
                  <c:v>9</c:v>
                </c:pt>
                <c:pt idx="47">
                  <c:v>27</c:v>
                </c:pt>
                <c:pt idx="48">
                  <c:v>13</c:v>
                </c:pt>
                <c:pt idx="49">
                  <c:v>15</c:v>
                </c:pt>
                <c:pt idx="50">
                  <c:v>6</c:v>
                </c:pt>
                <c:pt idx="51">
                  <c:v>21</c:v>
                </c:pt>
              </c:numCache>
            </c:numRef>
          </c:val>
          <c:extLst>
            <c:ext xmlns:c16="http://schemas.microsoft.com/office/drawing/2014/chart" uri="{C3380CC4-5D6E-409C-BE32-E72D297353CC}">
              <c16:uniqueId val="{00000001-DF3A-46C3-911B-6E263B8BAE67}"/>
            </c:ext>
          </c:extLst>
        </c:ser>
        <c:dLbls>
          <c:showLegendKey val="0"/>
          <c:showVal val="0"/>
          <c:showCatName val="0"/>
          <c:showSerName val="0"/>
          <c:showPercent val="0"/>
          <c:showBubbleSize val="0"/>
        </c:dLbls>
        <c:gapWidth val="150"/>
        <c:axId val="1259214400"/>
        <c:axId val="1259210080"/>
      </c:barChart>
      <c:lineChart>
        <c:grouping val="standard"/>
        <c:varyColors val="0"/>
        <c:ser>
          <c:idx val="2"/>
          <c:order val="2"/>
          <c:tx>
            <c:strRef>
              <c:f>Taul2!$D$4</c:f>
              <c:strCache>
                <c:ptCount val="1"/>
                <c:pt idx="0">
                  <c:v>Summa  / Täydennyspyyntöjä / kpl</c:v>
                </c:pt>
              </c:strCache>
            </c:strRef>
          </c:tx>
          <c:spPr>
            <a:ln w="28575" cap="rnd">
              <a:solidFill>
                <a:schemeClr val="accent3"/>
              </a:solidFill>
              <a:round/>
            </a:ln>
            <a:effectLst/>
          </c:spPr>
          <c:marker>
            <c:symbol val="none"/>
          </c:marker>
          <c:cat>
            <c:strRef>
              <c:f>Taul2!$A$5:$A$57</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Taul2!$D$5:$D$57</c:f>
              <c:numCache>
                <c:formatCode>General</c:formatCode>
                <c:ptCount val="52"/>
                <c:pt idx="0">
                  <c:v>21</c:v>
                </c:pt>
                <c:pt idx="1">
                  <c:v>14</c:v>
                </c:pt>
                <c:pt idx="2">
                  <c:v>26</c:v>
                </c:pt>
                <c:pt idx="3">
                  <c:v>10</c:v>
                </c:pt>
                <c:pt idx="4">
                  <c:v>35</c:v>
                </c:pt>
                <c:pt idx="5">
                  <c:v>15</c:v>
                </c:pt>
                <c:pt idx="6">
                  <c:v>15</c:v>
                </c:pt>
                <c:pt idx="7">
                  <c:v>20</c:v>
                </c:pt>
                <c:pt idx="8">
                  <c:v>15</c:v>
                </c:pt>
                <c:pt idx="9">
                  <c:v>26</c:v>
                </c:pt>
                <c:pt idx="10">
                  <c:v>4</c:v>
                </c:pt>
                <c:pt idx="11">
                  <c:v>2</c:v>
                </c:pt>
                <c:pt idx="12">
                  <c:v>7</c:v>
                </c:pt>
                <c:pt idx="13">
                  <c:v>2</c:v>
                </c:pt>
                <c:pt idx="14">
                  <c:v>22</c:v>
                </c:pt>
                <c:pt idx="15">
                  <c:v>100</c:v>
                </c:pt>
                <c:pt idx="16">
                  <c:v>66</c:v>
                </c:pt>
                <c:pt idx="17">
                  <c:v>16</c:v>
                </c:pt>
                <c:pt idx="18">
                  <c:v>11</c:v>
                </c:pt>
                <c:pt idx="19">
                  <c:v>39</c:v>
                </c:pt>
                <c:pt idx="20">
                  <c:v>26</c:v>
                </c:pt>
                <c:pt idx="21">
                  <c:v>36</c:v>
                </c:pt>
                <c:pt idx="22">
                  <c:v>40</c:v>
                </c:pt>
                <c:pt idx="23">
                  <c:v>39</c:v>
                </c:pt>
                <c:pt idx="24">
                  <c:v>7</c:v>
                </c:pt>
                <c:pt idx="25">
                  <c:v>18</c:v>
                </c:pt>
                <c:pt idx="26">
                  <c:v>20</c:v>
                </c:pt>
                <c:pt idx="27">
                  <c:v>4</c:v>
                </c:pt>
                <c:pt idx="28">
                  <c:v>28</c:v>
                </c:pt>
                <c:pt idx="29">
                  <c:v>22</c:v>
                </c:pt>
                <c:pt idx="30">
                  <c:v>53</c:v>
                </c:pt>
                <c:pt idx="31">
                  <c:v>26</c:v>
                </c:pt>
                <c:pt idx="32">
                  <c:v>35</c:v>
                </c:pt>
                <c:pt idx="33">
                  <c:v>51</c:v>
                </c:pt>
                <c:pt idx="34">
                  <c:v>35</c:v>
                </c:pt>
                <c:pt idx="35">
                  <c:v>78</c:v>
                </c:pt>
                <c:pt idx="36">
                  <c:v>10</c:v>
                </c:pt>
                <c:pt idx="37">
                  <c:v>48</c:v>
                </c:pt>
                <c:pt idx="38">
                  <c:v>44</c:v>
                </c:pt>
                <c:pt idx="39">
                  <c:v>28</c:v>
                </c:pt>
                <c:pt idx="40">
                  <c:v>26</c:v>
                </c:pt>
                <c:pt idx="41">
                  <c:v>40</c:v>
                </c:pt>
                <c:pt idx="42">
                  <c:v>59</c:v>
                </c:pt>
                <c:pt idx="43">
                  <c:v>41</c:v>
                </c:pt>
                <c:pt idx="44">
                  <c:v>63</c:v>
                </c:pt>
                <c:pt idx="45">
                  <c:v>66</c:v>
                </c:pt>
                <c:pt idx="46">
                  <c:v>19</c:v>
                </c:pt>
                <c:pt idx="47">
                  <c:v>29</c:v>
                </c:pt>
                <c:pt idx="48">
                  <c:v>22</c:v>
                </c:pt>
                <c:pt idx="49">
                  <c:v>22</c:v>
                </c:pt>
                <c:pt idx="50">
                  <c:v>10</c:v>
                </c:pt>
                <c:pt idx="51">
                  <c:v>28</c:v>
                </c:pt>
              </c:numCache>
            </c:numRef>
          </c:val>
          <c:smooth val="0"/>
          <c:extLst>
            <c:ext xmlns:c16="http://schemas.microsoft.com/office/drawing/2014/chart" uri="{C3380CC4-5D6E-409C-BE32-E72D297353CC}">
              <c16:uniqueId val="{00000002-DF3A-46C3-911B-6E263B8BAE67}"/>
            </c:ext>
          </c:extLst>
        </c:ser>
        <c:dLbls>
          <c:showLegendKey val="0"/>
          <c:showVal val="0"/>
          <c:showCatName val="0"/>
          <c:showSerName val="0"/>
          <c:showPercent val="0"/>
          <c:showBubbleSize val="0"/>
        </c:dLbls>
        <c:marker val="1"/>
        <c:smooth val="0"/>
        <c:axId val="1004581208"/>
        <c:axId val="1004586248"/>
      </c:lineChart>
      <c:catAx>
        <c:axId val="100458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4586248"/>
        <c:crosses val="autoZero"/>
        <c:auto val="1"/>
        <c:lblAlgn val="ctr"/>
        <c:lblOffset val="100"/>
        <c:noMultiLvlLbl val="0"/>
      </c:catAx>
      <c:valAx>
        <c:axId val="1004586248"/>
        <c:scaling>
          <c:orientation val="minMax"/>
          <c:max val="19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Käsittelyaika</a:t>
                </a:r>
                <a:r>
                  <a:rPr lang="fi-FI" baseline="0"/>
                  <a:t> pv</a:t>
                </a:r>
                <a:endParaRPr lang="fi-FI"/>
              </a:p>
            </c:rich>
          </c:tx>
          <c:layout>
            <c:manualLayout>
              <c:xMode val="edge"/>
              <c:yMode val="edge"/>
              <c:x val="4.5585187196207522E-2"/>
              <c:y val="0.5633602922906882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4581208"/>
        <c:crosses val="autoZero"/>
        <c:crossBetween val="between"/>
      </c:valAx>
      <c:valAx>
        <c:axId val="125921008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Hankemäärä</a:t>
                </a:r>
                <a:r>
                  <a:rPr lang="fi-FI" baseline="0"/>
                  <a:t> kpl</a:t>
                </a:r>
                <a:endParaRPr lang="fi-FI"/>
              </a:p>
            </c:rich>
          </c:tx>
          <c:layout>
            <c:manualLayout>
              <c:xMode val="edge"/>
              <c:yMode val="edge"/>
              <c:x val="0.97123024479741638"/>
              <c:y val="0.5640632740989016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259214400"/>
        <c:crosses val="max"/>
        <c:crossBetween val="between"/>
      </c:valAx>
      <c:catAx>
        <c:axId val="1259214400"/>
        <c:scaling>
          <c:orientation val="minMax"/>
        </c:scaling>
        <c:delete val="1"/>
        <c:axPos val="b"/>
        <c:numFmt formatCode="General" sourceLinked="1"/>
        <c:majorTickMark val="out"/>
        <c:minorTickMark val="none"/>
        <c:tickLblPos val="nextTo"/>
        <c:crossAx val="1259210080"/>
        <c:crosses val="autoZero"/>
        <c:auto val="1"/>
        <c:lblAlgn val="ctr"/>
        <c:lblOffset val="100"/>
        <c:noMultiLvlLbl val="0"/>
      </c:catAx>
      <c:spPr>
        <a:noFill/>
        <a:ln>
          <a:noFill/>
        </a:ln>
        <a:effectLst/>
      </c:spPr>
    </c:plotArea>
    <c:legend>
      <c:legendPos val="r"/>
      <c:layout>
        <c:manualLayout>
          <c:xMode val="edge"/>
          <c:yMode val="edge"/>
          <c:x val="9.8670482596546635E-2"/>
          <c:y val="4.3419170308203171E-2"/>
          <c:w val="0.23746894974508712"/>
          <c:h val="9.63697940928998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[Käsittelyajat Leader-ryhmittäin 7.11.2025.xlsx]Taul4!Pivot-taulukko5</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3.0915928477690289E-2"/>
          <c:y val="2.2030652096263068E-2"/>
          <c:w val="0.904184875328084"/>
          <c:h val="0.59262454138947651"/>
        </c:manualLayout>
      </c:layout>
      <c:areaChart>
        <c:grouping val="standard"/>
        <c:varyColors val="0"/>
        <c:ser>
          <c:idx val="4"/>
          <c:order val="4"/>
          <c:tx>
            <c:strRef>
              <c:f>Taul4!$F$3</c:f>
              <c:strCache>
                <c:ptCount val="1"/>
                <c:pt idx="0">
                  <c:v>Summa  / Hankemäärä</c:v>
                </c:pt>
              </c:strCache>
            </c:strRef>
          </c:tx>
          <c:spPr>
            <a:solidFill>
              <a:schemeClr val="accent5"/>
            </a:solidFill>
            <a:ln>
              <a:noFill/>
            </a:ln>
            <a:effectLst/>
          </c:spPr>
          <c:cat>
            <c:strRef>
              <c:f>Taul4!$A$4:$A$56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Taul4!$F$4:$F$56</c:f>
              <c:numCache>
                <c:formatCode>General</c:formatCode>
                <c:ptCount val="52"/>
                <c:pt idx="0">
                  <c:v>15</c:v>
                </c:pt>
                <c:pt idx="1">
                  <c:v>12</c:v>
                </c:pt>
                <c:pt idx="2">
                  <c:v>12</c:v>
                </c:pt>
                <c:pt idx="3">
                  <c:v>9</c:v>
                </c:pt>
                <c:pt idx="4">
                  <c:v>23</c:v>
                </c:pt>
                <c:pt idx="5">
                  <c:v>7</c:v>
                </c:pt>
                <c:pt idx="6">
                  <c:v>20</c:v>
                </c:pt>
                <c:pt idx="7">
                  <c:v>31</c:v>
                </c:pt>
                <c:pt idx="8">
                  <c:v>39</c:v>
                </c:pt>
                <c:pt idx="9">
                  <c:v>34</c:v>
                </c:pt>
                <c:pt idx="10">
                  <c:v>17</c:v>
                </c:pt>
                <c:pt idx="11">
                  <c:v>29</c:v>
                </c:pt>
                <c:pt idx="12">
                  <c:v>19</c:v>
                </c:pt>
                <c:pt idx="13">
                  <c:v>50</c:v>
                </c:pt>
                <c:pt idx="14">
                  <c:v>10</c:v>
                </c:pt>
                <c:pt idx="15">
                  <c:v>14</c:v>
                </c:pt>
                <c:pt idx="16">
                  <c:v>6</c:v>
                </c:pt>
                <c:pt idx="17">
                  <c:v>2</c:v>
                </c:pt>
                <c:pt idx="18">
                  <c:v>13</c:v>
                </c:pt>
                <c:pt idx="19">
                  <c:v>6</c:v>
                </c:pt>
                <c:pt idx="20">
                  <c:v>10</c:v>
                </c:pt>
                <c:pt idx="21">
                  <c:v>11</c:v>
                </c:pt>
                <c:pt idx="22">
                  <c:v>31</c:v>
                </c:pt>
                <c:pt idx="23">
                  <c:v>21</c:v>
                </c:pt>
                <c:pt idx="24">
                  <c:v>28</c:v>
                </c:pt>
                <c:pt idx="25">
                  <c:v>11</c:v>
                </c:pt>
                <c:pt idx="26">
                  <c:v>20</c:v>
                </c:pt>
                <c:pt idx="27">
                  <c:v>22</c:v>
                </c:pt>
                <c:pt idx="28">
                  <c:v>16</c:v>
                </c:pt>
                <c:pt idx="29">
                  <c:v>27</c:v>
                </c:pt>
                <c:pt idx="30">
                  <c:v>14</c:v>
                </c:pt>
                <c:pt idx="31">
                  <c:v>6</c:v>
                </c:pt>
                <c:pt idx="32">
                  <c:v>18</c:v>
                </c:pt>
                <c:pt idx="33">
                  <c:v>16</c:v>
                </c:pt>
                <c:pt idx="34">
                  <c:v>8</c:v>
                </c:pt>
                <c:pt idx="35">
                  <c:v>18</c:v>
                </c:pt>
                <c:pt idx="36">
                  <c:v>22</c:v>
                </c:pt>
                <c:pt idx="37">
                  <c:v>14</c:v>
                </c:pt>
                <c:pt idx="38">
                  <c:v>33</c:v>
                </c:pt>
                <c:pt idx="39">
                  <c:v>21</c:v>
                </c:pt>
                <c:pt idx="40">
                  <c:v>21</c:v>
                </c:pt>
                <c:pt idx="41">
                  <c:v>43</c:v>
                </c:pt>
                <c:pt idx="42">
                  <c:v>23</c:v>
                </c:pt>
                <c:pt idx="43">
                  <c:v>10</c:v>
                </c:pt>
                <c:pt idx="44">
                  <c:v>34</c:v>
                </c:pt>
                <c:pt idx="45">
                  <c:v>9</c:v>
                </c:pt>
                <c:pt idx="46">
                  <c:v>9</c:v>
                </c:pt>
                <c:pt idx="47">
                  <c:v>19</c:v>
                </c:pt>
                <c:pt idx="48">
                  <c:v>14</c:v>
                </c:pt>
                <c:pt idx="49">
                  <c:v>12</c:v>
                </c:pt>
                <c:pt idx="50">
                  <c:v>4</c:v>
                </c:pt>
                <c:pt idx="51">
                  <c:v>20</c:v>
                </c:pt>
              </c:numCache>
            </c:numRef>
          </c:val>
          <c:extLst>
            <c:ext xmlns:c16="http://schemas.microsoft.com/office/drawing/2014/chart" uri="{C3380CC4-5D6E-409C-BE32-E72D297353CC}">
              <c16:uniqueId val="{00000000-760C-4E27-98D7-17CDB0B294DA}"/>
            </c:ext>
          </c:extLst>
        </c:ser>
        <c:dLbls>
          <c:showLegendKey val="0"/>
          <c:showVal val="0"/>
          <c:showCatName val="0"/>
          <c:showSerName val="0"/>
          <c:showPercent val="0"/>
          <c:showBubbleSize val="0"/>
        </c:dLbls>
        <c:axId val="76086199"/>
        <c:axId val="76084399"/>
      </c:areaChart>
      <c:barChart>
        <c:barDir val="col"/>
        <c:grouping val="stacked"/>
        <c:varyColors val="0"/>
        <c:ser>
          <c:idx val="0"/>
          <c:order val="0"/>
          <c:tx>
            <c:strRef>
              <c:f>Taul4!$B$3</c:f>
              <c:strCache>
                <c:ptCount val="1"/>
                <c:pt idx="0">
                  <c:v>Summa  / Leader Md käsittelyaika (pv)</c:v>
                </c:pt>
              </c:strCache>
            </c:strRef>
          </c:tx>
          <c:spPr>
            <a:solidFill>
              <a:schemeClr val="accent1"/>
            </a:solidFill>
            <a:ln>
              <a:noFill/>
            </a:ln>
            <a:effectLst/>
          </c:spPr>
          <c:invertIfNegative val="0"/>
          <c:cat>
            <c:strRef>
              <c:f>Taul4!$A$4:$A$56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Taul4!$B$4:$B$56</c:f>
              <c:numCache>
                <c:formatCode>General</c:formatCode>
                <c:ptCount val="52"/>
                <c:pt idx="0">
                  <c:v>65.810416666666669</c:v>
                </c:pt>
                <c:pt idx="1">
                  <c:v>74.961111111111109</c:v>
                </c:pt>
                <c:pt idx="2">
                  <c:v>54.302083333333329</c:v>
                </c:pt>
                <c:pt idx="3">
                  <c:v>59.09375</c:v>
                </c:pt>
                <c:pt idx="4">
                  <c:v>42.155555555555551</c:v>
                </c:pt>
                <c:pt idx="5">
                  <c:v>83.981249999999989</c:v>
                </c:pt>
                <c:pt idx="6">
                  <c:v>48.535069444444453</c:v>
                </c:pt>
                <c:pt idx="7">
                  <c:v>35.822916666666657</c:v>
                </c:pt>
                <c:pt idx="8">
                  <c:v>33.705555555555549</c:v>
                </c:pt>
                <c:pt idx="9">
                  <c:v>26.93472222222222</c:v>
                </c:pt>
                <c:pt idx="10">
                  <c:v>96.255555555555546</c:v>
                </c:pt>
                <c:pt idx="11">
                  <c:v>49.738888888888887</c:v>
                </c:pt>
                <c:pt idx="12">
                  <c:v>30.677083333333329</c:v>
                </c:pt>
                <c:pt idx="13">
                  <c:v>53.48159722222222</c:v>
                </c:pt>
                <c:pt idx="14">
                  <c:v>47.885416666666657</c:v>
                </c:pt>
                <c:pt idx="15">
                  <c:v>32.0625</c:v>
                </c:pt>
                <c:pt idx="16">
                  <c:v>38.47604166666666</c:v>
                </c:pt>
                <c:pt idx="17">
                  <c:v>19.76006944444444</c:v>
                </c:pt>
                <c:pt idx="18">
                  <c:v>50.921527777777769</c:v>
                </c:pt>
                <c:pt idx="19">
                  <c:v>34.266666666666673</c:v>
                </c:pt>
                <c:pt idx="20">
                  <c:v>49.282291666666673</c:v>
                </c:pt>
                <c:pt idx="21">
                  <c:v>40.762500000000003</c:v>
                </c:pt>
                <c:pt idx="22">
                  <c:v>29.87361111111111</c:v>
                </c:pt>
                <c:pt idx="23">
                  <c:v>34.86666666666666</c:v>
                </c:pt>
                <c:pt idx="24">
                  <c:v>35.100694444444443</c:v>
                </c:pt>
                <c:pt idx="25">
                  <c:v>42.658333333333331</c:v>
                </c:pt>
                <c:pt idx="26">
                  <c:v>32.440624999999997</c:v>
                </c:pt>
                <c:pt idx="27">
                  <c:v>28.030208333333331</c:v>
                </c:pt>
                <c:pt idx="28">
                  <c:v>42.728472222222223</c:v>
                </c:pt>
                <c:pt idx="29">
                  <c:v>21.859027777777779</c:v>
                </c:pt>
                <c:pt idx="30">
                  <c:v>40.077777777777783</c:v>
                </c:pt>
                <c:pt idx="31">
                  <c:v>28.52986111111111</c:v>
                </c:pt>
                <c:pt idx="32">
                  <c:v>38.746875000000003</c:v>
                </c:pt>
                <c:pt idx="33">
                  <c:v>63.829166666666673</c:v>
                </c:pt>
                <c:pt idx="34">
                  <c:v>60.258333333333333</c:v>
                </c:pt>
                <c:pt idx="35">
                  <c:v>28.932291666666661</c:v>
                </c:pt>
                <c:pt idx="36">
                  <c:v>63.873611111111103</c:v>
                </c:pt>
                <c:pt idx="37">
                  <c:v>40.802083333333329</c:v>
                </c:pt>
                <c:pt idx="38">
                  <c:v>39.863194444444453</c:v>
                </c:pt>
                <c:pt idx="39">
                  <c:v>21.577083333333331</c:v>
                </c:pt>
                <c:pt idx="40">
                  <c:v>81.034027777777766</c:v>
                </c:pt>
                <c:pt idx="41">
                  <c:v>26.821527777777781</c:v>
                </c:pt>
                <c:pt idx="42">
                  <c:v>21.064583333333331</c:v>
                </c:pt>
                <c:pt idx="43">
                  <c:v>28.920138888888879</c:v>
                </c:pt>
                <c:pt idx="44">
                  <c:v>28.982638888888879</c:v>
                </c:pt>
                <c:pt idx="45">
                  <c:v>34.890972222222217</c:v>
                </c:pt>
                <c:pt idx="46">
                  <c:v>43.036805555555553</c:v>
                </c:pt>
                <c:pt idx="47">
                  <c:v>28.174305555555549</c:v>
                </c:pt>
                <c:pt idx="48">
                  <c:v>55.694097222222219</c:v>
                </c:pt>
                <c:pt idx="49">
                  <c:v>52.284722222222221</c:v>
                </c:pt>
                <c:pt idx="50">
                  <c:v>50.16493055555555</c:v>
                </c:pt>
                <c:pt idx="51">
                  <c:v>23.640625</c:v>
                </c:pt>
              </c:numCache>
            </c:numRef>
          </c:val>
          <c:extLst>
            <c:ext xmlns:c16="http://schemas.microsoft.com/office/drawing/2014/chart" uri="{C3380CC4-5D6E-409C-BE32-E72D297353CC}">
              <c16:uniqueId val="{00000001-760C-4E27-98D7-17CDB0B294DA}"/>
            </c:ext>
          </c:extLst>
        </c:ser>
        <c:ser>
          <c:idx val="1"/>
          <c:order val="1"/>
          <c:tx>
            <c:strRef>
              <c:f>Taul4!$C$3</c:f>
              <c:strCache>
                <c:ptCount val="1"/>
                <c:pt idx="0">
                  <c:v>Summa  / ELY Md käsittelyaika (pv)</c:v>
                </c:pt>
              </c:strCache>
            </c:strRef>
          </c:tx>
          <c:spPr>
            <a:solidFill>
              <a:schemeClr val="accent2"/>
            </a:solidFill>
            <a:ln>
              <a:noFill/>
            </a:ln>
            <a:effectLst/>
          </c:spPr>
          <c:invertIfNegative val="0"/>
          <c:cat>
            <c:strRef>
              <c:f>Taul4!$A$4:$A$56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Taul4!$C$4:$C$56</c:f>
              <c:numCache>
                <c:formatCode>General</c:formatCode>
                <c:ptCount val="52"/>
                <c:pt idx="0">
                  <c:v>40.015972222222217</c:v>
                </c:pt>
                <c:pt idx="1">
                  <c:v>38.954166666666673</c:v>
                </c:pt>
                <c:pt idx="2">
                  <c:v>15.540625</c:v>
                </c:pt>
                <c:pt idx="3">
                  <c:v>24.22291666666667</c:v>
                </c:pt>
                <c:pt idx="4">
                  <c:v>47.952777777777769</c:v>
                </c:pt>
                <c:pt idx="5">
                  <c:v>29.127777777777769</c:v>
                </c:pt>
                <c:pt idx="6">
                  <c:v>14.97291666666667</c:v>
                </c:pt>
                <c:pt idx="7">
                  <c:v>13.75277777777778</c:v>
                </c:pt>
                <c:pt idx="8">
                  <c:v>14.895138888888891</c:v>
                </c:pt>
                <c:pt idx="9">
                  <c:v>17.112847222222221</c:v>
                </c:pt>
                <c:pt idx="10">
                  <c:v>9.12361111111111</c:v>
                </c:pt>
                <c:pt idx="11">
                  <c:v>8.2472222222222218</c:v>
                </c:pt>
                <c:pt idx="12">
                  <c:v>26.129861111111111</c:v>
                </c:pt>
                <c:pt idx="13">
                  <c:v>8.0986111111111114</c:v>
                </c:pt>
                <c:pt idx="14">
                  <c:v>143.45381944444441</c:v>
                </c:pt>
                <c:pt idx="15">
                  <c:v>120.44340277777781</c:v>
                </c:pt>
                <c:pt idx="16">
                  <c:v>114.46944444444441</c:v>
                </c:pt>
                <c:pt idx="17">
                  <c:v>89.921527777777769</c:v>
                </c:pt>
                <c:pt idx="18">
                  <c:v>12.046527777777779</c:v>
                </c:pt>
                <c:pt idx="19">
                  <c:v>31.815625000000001</c:v>
                </c:pt>
                <c:pt idx="20">
                  <c:v>24.216319444444441</c:v>
                </c:pt>
                <c:pt idx="21">
                  <c:v>20.758333333333329</c:v>
                </c:pt>
                <c:pt idx="22">
                  <c:v>22.372916666666669</c:v>
                </c:pt>
                <c:pt idx="23">
                  <c:v>25.104166666666661</c:v>
                </c:pt>
                <c:pt idx="24">
                  <c:v>32.158333333333331</c:v>
                </c:pt>
                <c:pt idx="25">
                  <c:v>24.568750000000001</c:v>
                </c:pt>
                <c:pt idx="26">
                  <c:v>72.16354166666666</c:v>
                </c:pt>
                <c:pt idx="27">
                  <c:v>59.990972222222219</c:v>
                </c:pt>
                <c:pt idx="28">
                  <c:v>64.956249999999997</c:v>
                </c:pt>
                <c:pt idx="29">
                  <c:v>81.962499999999991</c:v>
                </c:pt>
                <c:pt idx="30">
                  <c:v>13.82465277777778</c:v>
                </c:pt>
                <c:pt idx="31">
                  <c:v>29.257986111111109</c:v>
                </c:pt>
                <c:pt idx="32">
                  <c:v>18.20451388888889</c:v>
                </c:pt>
                <c:pt idx="33">
                  <c:v>17.323611111111109</c:v>
                </c:pt>
                <c:pt idx="34">
                  <c:v>38.347569444444453</c:v>
                </c:pt>
                <c:pt idx="35">
                  <c:v>45.951041666666669</c:v>
                </c:pt>
                <c:pt idx="36">
                  <c:v>36.957291666666663</c:v>
                </c:pt>
                <c:pt idx="37">
                  <c:v>55.506944444444443</c:v>
                </c:pt>
                <c:pt idx="38">
                  <c:v>27.799305555555549</c:v>
                </c:pt>
                <c:pt idx="39">
                  <c:v>33.045833333333327</c:v>
                </c:pt>
                <c:pt idx="40">
                  <c:v>22.170138888888889</c:v>
                </c:pt>
                <c:pt idx="41">
                  <c:v>63.766666666666673</c:v>
                </c:pt>
                <c:pt idx="42">
                  <c:v>46.99444444444444</c:v>
                </c:pt>
                <c:pt idx="43">
                  <c:v>54.118055555555557</c:v>
                </c:pt>
                <c:pt idx="44">
                  <c:v>61.912500000000001</c:v>
                </c:pt>
                <c:pt idx="45">
                  <c:v>50.369791666666657</c:v>
                </c:pt>
                <c:pt idx="46">
                  <c:v>25.138888888888889</c:v>
                </c:pt>
                <c:pt idx="47">
                  <c:v>21.241666666666671</c:v>
                </c:pt>
                <c:pt idx="48">
                  <c:v>64.618402777777774</c:v>
                </c:pt>
                <c:pt idx="49">
                  <c:v>45.540972222222223</c:v>
                </c:pt>
                <c:pt idx="50">
                  <c:v>66.997569444444437</c:v>
                </c:pt>
                <c:pt idx="51">
                  <c:v>52.40069444444444</c:v>
                </c:pt>
              </c:numCache>
            </c:numRef>
          </c:val>
          <c:extLst>
            <c:ext xmlns:c16="http://schemas.microsoft.com/office/drawing/2014/chart" uri="{C3380CC4-5D6E-409C-BE32-E72D297353CC}">
              <c16:uniqueId val="{00000002-760C-4E27-98D7-17CDB0B294DA}"/>
            </c:ext>
          </c:extLst>
        </c:ser>
        <c:ser>
          <c:idx val="2"/>
          <c:order val="2"/>
          <c:tx>
            <c:strRef>
              <c:f>Taul4!$D$3</c:f>
              <c:strCache>
                <c:ptCount val="1"/>
                <c:pt idx="0">
                  <c:v>Summa  / Asiakkaan Md täydennysaika / ELY ja Leader</c:v>
                </c:pt>
              </c:strCache>
            </c:strRef>
          </c:tx>
          <c:spPr>
            <a:solidFill>
              <a:schemeClr val="accent3"/>
            </a:solidFill>
            <a:ln>
              <a:noFill/>
            </a:ln>
            <a:effectLst/>
          </c:spPr>
          <c:invertIfNegative val="0"/>
          <c:cat>
            <c:strRef>
              <c:f>Taul4!$A$4:$A$56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Taul4!$D$4:$D$56</c:f>
              <c:numCache>
                <c:formatCode>General</c:formatCode>
                <c:ptCount val="52"/>
                <c:pt idx="0">
                  <c:v>13.375</c:v>
                </c:pt>
                <c:pt idx="1">
                  <c:v>12.55972222222222</c:v>
                </c:pt>
                <c:pt idx="2">
                  <c:v>14.55</c:v>
                </c:pt>
                <c:pt idx="3">
                  <c:v>10.861805555555559</c:v>
                </c:pt>
                <c:pt idx="4">
                  <c:v>17.464236111111109</c:v>
                </c:pt>
                <c:pt idx="5">
                  <c:v>10.02708333333333</c:v>
                </c:pt>
                <c:pt idx="6">
                  <c:v>7.5954861111111107</c:v>
                </c:pt>
                <c:pt idx="7">
                  <c:v>2.3319444444444439</c:v>
                </c:pt>
                <c:pt idx="8">
                  <c:v>2.4854166666666671</c:v>
                </c:pt>
                <c:pt idx="9">
                  <c:v>6.2659722222222216</c:v>
                </c:pt>
                <c:pt idx="10">
                  <c:v>6.3722222222222218</c:v>
                </c:pt>
                <c:pt idx="11">
                  <c:v>15.03888888888889</c:v>
                </c:pt>
                <c:pt idx="12">
                  <c:v>6.1663194444444436</c:v>
                </c:pt>
                <c:pt idx="13">
                  <c:v>7.587152777777777</c:v>
                </c:pt>
                <c:pt idx="14">
                  <c:v>12.969097222222221</c:v>
                </c:pt>
                <c:pt idx="15">
                  <c:v>8.1416666666666657</c:v>
                </c:pt>
                <c:pt idx="16">
                  <c:v>5.6614583333333339</c:v>
                </c:pt>
                <c:pt idx="17">
                  <c:v>2.5628472222222221</c:v>
                </c:pt>
                <c:pt idx="18">
                  <c:v>15.41284722222222</c:v>
                </c:pt>
                <c:pt idx="19">
                  <c:v>9.8277777777777775</c:v>
                </c:pt>
                <c:pt idx="20">
                  <c:v>12.97291666666667</c:v>
                </c:pt>
                <c:pt idx="21">
                  <c:v>13.323611111111109</c:v>
                </c:pt>
                <c:pt idx="22">
                  <c:v>3.098611111111111</c:v>
                </c:pt>
                <c:pt idx="23">
                  <c:v>6.1430555555555557</c:v>
                </c:pt>
                <c:pt idx="24">
                  <c:v>11.861805555555559</c:v>
                </c:pt>
                <c:pt idx="25">
                  <c:v>15.857638888888889</c:v>
                </c:pt>
                <c:pt idx="26">
                  <c:v>6.2569444444444438</c:v>
                </c:pt>
                <c:pt idx="27">
                  <c:v>4.0236111111111104</c:v>
                </c:pt>
                <c:pt idx="28">
                  <c:v>8.1569444444444432</c:v>
                </c:pt>
                <c:pt idx="29">
                  <c:v>6.3885416666666659</c:v>
                </c:pt>
                <c:pt idx="30">
                  <c:v>5.1854166666666668</c:v>
                </c:pt>
                <c:pt idx="31">
                  <c:v>11.636805555555551</c:v>
                </c:pt>
                <c:pt idx="32">
                  <c:v>6.7993055555555557</c:v>
                </c:pt>
                <c:pt idx="33">
                  <c:v>12.14444444444444</c:v>
                </c:pt>
                <c:pt idx="34">
                  <c:v>13.238888888888891</c:v>
                </c:pt>
                <c:pt idx="35">
                  <c:v>13.251041666666669</c:v>
                </c:pt>
                <c:pt idx="36">
                  <c:v>16.928125000000001</c:v>
                </c:pt>
                <c:pt idx="37">
                  <c:v>13.694791666666671</c:v>
                </c:pt>
                <c:pt idx="38">
                  <c:v>7.8465277777777764</c:v>
                </c:pt>
                <c:pt idx="39">
                  <c:v>8.1638888888888879</c:v>
                </c:pt>
                <c:pt idx="40">
                  <c:v>7.0708333333333329</c:v>
                </c:pt>
                <c:pt idx="41">
                  <c:v>6.363888888888888</c:v>
                </c:pt>
                <c:pt idx="42">
                  <c:v>10.017361111111111</c:v>
                </c:pt>
                <c:pt idx="43">
                  <c:v>14.390277777777779</c:v>
                </c:pt>
                <c:pt idx="44">
                  <c:v>7.1923611111111114</c:v>
                </c:pt>
                <c:pt idx="45">
                  <c:v>7.1124999999999989</c:v>
                </c:pt>
                <c:pt idx="46">
                  <c:v>7.17048611111111</c:v>
                </c:pt>
                <c:pt idx="47">
                  <c:v>2.2381944444444439</c:v>
                </c:pt>
                <c:pt idx="48">
                  <c:v>12.712847222222219</c:v>
                </c:pt>
                <c:pt idx="49">
                  <c:v>5.6104166666666666</c:v>
                </c:pt>
                <c:pt idx="50">
                  <c:v>11.875</c:v>
                </c:pt>
                <c:pt idx="51">
                  <c:v>7.6041666666666661</c:v>
                </c:pt>
              </c:numCache>
            </c:numRef>
          </c:val>
          <c:extLst>
            <c:ext xmlns:c16="http://schemas.microsoft.com/office/drawing/2014/chart" uri="{C3380CC4-5D6E-409C-BE32-E72D297353CC}">
              <c16:uniqueId val="{00000003-760C-4E27-98D7-17CDB0B294DA}"/>
            </c:ext>
          </c:extLst>
        </c:ser>
        <c:dLbls>
          <c:showLegendKey val="0"/>
          <c:showVal val="0"/>
          <c:showCatName val="0"/>
          <c:showSerName val="0"/>
          <c:showPercent val="0"/>
          <c:showBubbleSize val="0"/>
        </c:dLbls>
        <c:gapWidth val="219"/>
        <c:overlap val="100"/>
        <c:axId val="76086199"/>
        <c:axId val="76084399"/>
      </c:barChart>
      <c:lineChart>
        <c:grouping val="standard"/>
        <c:varyColors val="0"/>
        <c:ser>
          <c:idx val="3"/>
          <c:order val="3"/>
          <c:tx>
            <c:strRef>
              <c:f>Taul4!$E$3</c:f>
              <c:strCache>
                <c:ptCount val="1"/>
                <c:pt idx="0">
                  <c:v>Summa  / Täydennyspyyntöjä / kpl</c:v>
                </c:pt>
              </c:strCache>
            </c:strRef>
          </c:tx>
          <c:spPr>
            <a:ln w="28575" cap="rnd">
              <a:solidFill>
                <a:schemeClr val="accent4"/>
              </a:solidFill>
              <a:round/>
            </a:ln>
            <a:effectLst/>
          </c:spPr>
          <c:marker>
            <c:symbol val="none"/>
          </c:marker>
          <c:cat>
            <c:strRef>
              <c:f>Taul4!$A$4:$A$56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Taul4!$E$4:$E$56</c:f>
              <c:numCache>
                <c:formatCode>General</c:formatCode>
                <c:ptCount val="52"/>
                <c:pt idx="0">
                  <c:v>21</c:v>
                </c:pt>
                <c:pt idx="1">
                  <c:v>26</c:v>
                </c:pt>
                <c:pt idx="2">
                  <c:v>40</c:v>
                </c:pt>
                <c:pt idx="3">
                  <c:v>15</c:v>
                </c:pt>
                <c:pt idx="4">
                  <c:v>37</c:v>
                </c:pt>
                <c:pt idx="5">
                  <c:v>7</c:v>
                </c:pt>
                <c:pt idx="6">
                  <c:v>14</c:v>
                </c:pt>
                <c:pt idx="7">
                  <c:v>18</c:v>
                </c:pt>
                <c:pt idx="8">
                  <c:v>30</c:v>
                </c:pt>
                <c:pt idx="9">
                  <c:v>27</c:v>
                </c:pt>
                <c:pt idx="10">
                  <c:v>5</c:v>
                </c:pt>
                <c:pt idx="11">
                  <c:v>20</c:v>
                </c:pt>
                <c:pt idx="12">
                  <c:v>16</c:v>
                </c:pt>
                <c:pt idx="13">
                  <c:v>15</c:v>
                </c:pt>
                <c:pt idx="14">
                  <c:v>28</c:v>
                </c:pt>
                <c:pt idx="15">
                  <c:v>34</c:v>
                </c:pt>
                <c:pt idx="16">
                  <c:v>11</c:v>
                </c:pt>
                <c:pt idx="17">
                  <c:v>4</c:v>
                </c:pt>
                <c:pt idx="18">
                  <c:v>19</c:v>
                </c:pt>
                <c:pt idx="19">
                  <c:v>9</c:v>
                </c:pt>
                <c:pt idx="20">
                  <c:v>20</c:v>
                </c:pt>
                <c:pt idx="21">
                  <c:v>15</c:v>
                </c:pt>
                <c:pt idx="22">
                  <c:v>32</c:v>
                </c:pt>
                <c:pt idx="23">
                  <c:v>31</c:v>
                </c:pt>
                <c:pt idx="24">
                  <c:v>20</c:v>
                </c:pt>
                <c:pt idx="25">
                  <c:v>22</c:v>
                </c:pt>
                <c:pt idx="26">
                  <c:v>26</c:v>
                </c:pt>
                <c:pt idx="27">
                  <c:v>32</c:v>
                </c:pt>
                <c:pt idx="28">
                  <c:v>23</c:v>
                </c:pt>
                <c:pt idx="29">
                  <c:v>57</c:v>
                </c:pt>
                <c:pt idx="30">
                  <c:v>22</c:v>
                </c:pt>
                <c:pt idx="31">
                  <c:v>10</c:v>
                </c:pt>
                <c:pt idx="32">
                  <c:v>34</c:v>
                </c:pt>
                <c:pt idx="33">
                  <c:v>35</c:v>
                </c:pt>
                <c:pt idx="34">
                  <c:v>10</c:v>
                </c:pt>
                <c:pt idx="35">
                  <c:v>25</c:v>
                </c:pt>
                <c:pt idx="36">
                  <c:v>44</c:v>
                </c:pt>
                <c:pt idx="37">
                  <c:v>24</c:v>
                </c:pt>
                <c:pt idx="38">
                  <c:v>76</c:v>
                </c:pt>
                <c:pt idx="39">
                  <c:v>56</c:v>
                </c:pt>
                <c:pt idx="40">
                  <c:v>42</c:v>
                </c:pt>
                <c:pt idx="41">
                  <c:v>34</c:v>
                </c:pt>
                <c:pt idx="42">
                  <c:v>22</c:v>
                </c:pt>
                <c:pt idx="43">
                  <c:v>17</c:v>
                </c:pt>
                <c:pt idx="44">
                  <c:v>50</c:v>
                </c:pt>
                <c:pt idx="45">
                  <c:v>17</c:v>
                </c:pt>
                <c:pt idx="46">
                  <c:v>14</c:v>
                </c:pt>
                <c:pt idx="47">
                  <c:v>31</c:v>
                </c:pt>
                <c:pt idx="48">
                  <c:v>41</c:v>
                </c:pt>
                <c:pt idx="49">
                  <c:v>21</c:v>
                </c:pt>
                <c:pt idx="50">
                  <c:v>8</c:v>
                </c:pt>
                <c:pt idx="51">
                  <c:v>30</c:v>
                </c:pt>
              </c:numCache>
            </c:numRef>
          </c:val>
          <c:smooth val="0"/>
          <c:extLst>
            <c:ext xmlns:c16="http://schemas.microsoft.com/office/drawing/2014/chart" uri="{C3380CC4-5D6E-409C-BE32-E72D297353CC}">
              <c16:uniqueId val="{00000004-760C-4E27-98D7-17CDB0B294DA}"/>
            </c:ext>
          </c:extLst>
        </c:ser>
        <c:dLbls>
          <c:showLegendKey val="0"/>
          <c:showVal val="0"/>
          <c:showCatName val="0"/>
          <c:showSerName val="0"/>
          <c:showPercent val="0"/>
          <c:showBubbleSize val="0"/>
        </c:dLbls>
        <c:marker val="1"/>
        <c:smooth val="0"/>
        <c:axId val="76086199"/>
        <c:axId val="76084399"/>
      </c:lineChart>
      <c:catAx>
        <c:axId val="76086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6084399"/>
        <c:crosses val="autoZero"/>
        <c:auto val="1"/>
        <c:lblAlgn val="ctr"/>
        <c:lblOffset val="100"/>
        <c:noMultiLvlLbl val="0"/>
      </c:catAx>
      <c:valAx>
        <c:axId val="76084399"/>
        <c:scaling>
          <c:orientation val="minMax"/>
          <c:max val="2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6086199"/>
        <c:crosses val="autoZero"/>
        <c:crossBetween val="between"/>
      </c:valAx>
      <c:spPr>
        <a:noFill/>
        <a:ln>
          <a:noFill/>
        </a:ln>
        <a:effectLst/>
      </c:spPr>
    </c:plotArea>
    <c:legend>
      <c:legendPos val="r"/>
      <c:layout>
        <c:manualLayout>
          <c:xMode val="edge"/>
          <c:yMode val="edge"/>
          <c:x val="0.71597137288213253"/>
          <c:y val="7.3996877226728153E-2"/>
          <c:w val="0.2593138943569554"/>
          <c:h val="0.2139502043560480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[Käsittelyajat Leader-ryhmittäin 7.11.2025.xlsx]Taul4 (2)!Pivot-taulukko5</c:name>
    <c:fmtId val="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3.1307269344496493E-2"/>
          <c:y val="2.1750343731720641E-2"/>
          <c:w val="0.96031579122229971"/>
          <c:h val="0.59780780823327584"/>
        </c:manualLayout>
      </c:layout>
      <c:areaChart>
        <c:grouping val="standard"/>
        <c:varyColors val="0"/>
        <c:ser>
          <c:idx val="4"/>
          <c:order val="4"/>
          <c:tx>
            <c:strRef>
              <c:f>'Taul4 (2)'!$F$3</c:f>
              <c:strCache>
                <c:ptCount val="1"/>
                <c:pt idx="0">
                  <c:v>Summa  / Hankemäärä</c:v>
                </c:pt>
              </c:strCache>
            </c:strRef>
          </c:tx>
          <c:spPr>
            <a:solidFill>
              <a:schemeClr val="accent5"/>
            </a:solidFill>
            <a:ln>
              <a:noFill/>
            </a:ln>
            <a:effectLst/>
          </c:spPr>
          <c:cat>
            <c:strRef>
              <c:f>'Taul4 (2)'!$A$4:$A$56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'Taul4 (2)'!$F$4:$F$56</c:f>
              <c:numCache>
                <c:formatCode>General</c:formatCode>
                <c:ptCount val="52"/>
                <c:pt idx="0">
                  <c:v>13</c:v>
                </c:pt>
                <c:pt idx="1">
                  <c:v>10</c:v>
                </c:pt>
                <c:pt idx="2">
                  <c:v>15</c:v>
                </c:pt>
                <c:pt idx="3">
                  <c:v>10</c:v>
                </c:pt>
                <c:pt idx="4">
                  <c:v>20</c:v>
                </c:pt>
                <c:pt idx="5">
                  <c:v>19</c:v>
                </c:pt>
                <c:pt idx="6">
                  <c:v>24</c:v>
                </c:pt>
                <c:pt idx="7">
                  <c:v>15</c:v>
                </c:pt>
                <c:pt idx="8">
                  <c:v>14</c:v>
                </c:pt>
                <c:pt idx="9">
                  <c:v>44</c:v>
                </c:pt>
                <c:pt idx="10">
                  <c:v>2</c:v>
                </c:pt>
                <c:pt idx="11">
                  <c:v>7</c:v>
                </c:pt>
                <c:pt idx="12">
                  <c:v>12</c:v>
                </c:pt>
                <c:pt idx="13">
                  <c:v>17</c:v>
                </c:pt>
                <c:pt idx="14">
                  <c:v>11</c:v>
                </c:pt>
                <c:pt idx="15">
                  <c:v>47</c:v>
                </c:pt>
                <c:pt idx="16">
                  <c:v>37</c:v>
                </c:pt>
                <c:pt idx="17">
                  <c:v>10</c:v>
                </c:pt>
                <c:pt idx="18">
                  <c:v>9</c:v>
                </c:pt>
                <c:pt idx="19">
                  <c:v>27</c:v>
                </c:pt>
                <c:pt idx="20">
                  <c:v>9</c:v>
                </c:pt>
                <c:pt idx="21">
                  <c:v>16</c:v>
                </c:pt>
                <c:pt idx="22">
                  <c:v>40</c:v>
                </c:pt>
                <c:pt idx="23">
                  <c:v>33</c:v>
                </c:pt>
                <c:pt idx="24">
                  <c:v>9</c:v>
                </c:pt>
                <c:pt idx="25">
                  <c:v>9</c:v>
                </c:pt>
                <c:pt idx="26">
                  <c:v>23</c:v>
                </c:pt>
                <c:pt idx="27">
                  <c:v>6</c:v>
                </c:pt>
                <c:pt idx="28">
                  <c:v>25</c:v>
                </c:pt>
                <c:pt idx="29">
                  <c:v>9</c:v>
                </c:pt>
                <c:pt idx="30">
                  <c:v>35</c:v>
                </c:pt>
                <c:pt idx="31">
                  <c:v>23</c:v>
                </c:pt>
                <c:pt idx="32">
                  <c:v>22</c:v>
                </c:pt>
                <c:pt idx="33">
                  <c:v>36</c:v>
                </c:pt>
                <c:pt idx="34">
                  <c:v>25</c:v>
                </c:pt>
                <c:pt idx="35">
                  <c:v>41</c:v>
                </c:pt>
                <c:pt idx="36">
                  <c:v>12</c:v>
                </c:pt>
                <c:pt idx="37">
                  <c:v>28</c:v>
                </c:pt>
                <c:pt idx="38">
                  <c:v>18</c:v>
                </c:pt>
                <c:pt idx="39">
                  <c:v>14</c:v>
                </c:pt>
                <c:pt idx="40">
                  <c:v>17</c:v>
                </c:pt>
                <c:pt idx="41">
                  <c:v>62</c:v>
                </c:pt>
                <c:pt idx="42">
                  <c:v>66</c:v>
                </c:pt>
                <c:pt idx="43">
                  <c:v>25</c:v>
                </c:pt>
                <c:pt idx="44">
                  <c:v>45</c:v>
                </c:pt>
                <c:pt idx="45">
                  <c:v>37</c:v>
                </c:pt>
                <c:pt idx="46">
                  <c:v>9</c:v>
                </c:pt>
                <c:pt idx="47">
                  <c:v>27</c:v>
                </c:pt>
                <c:pt idx="48">
                  <c:v>13</c:v>
                </c:pt>
                <c:pt idx="49">
                  <c:v>15</c:v>
                </c:pt>
                <c:pt idx="50">
                  <c:v>6</c:v>
                </c:pt>
                <c:pt idx="51">
                  <c:v>21</c:v>
                </c:pt>
              </c:numCache>
            </c:numRef>
          </c:val>
          <c:extLst>
            <c:ext xmlns:c16="http://schemas.microsoft.com/office/drawing/2014/chart" uri="{C3380CC4-5D6E-409C-BE32-E72D297353CC}">
              <c16:uniqueId val="{00000000-207E-4FE6-B916-5303020E5BFC}"/>
            </c:ext>
          </c:extLst>
        </c:ser>
        <c:dLbls>
          <c:showLegendKey val="0"/>
          <c:showVal val="0"/>
          <c:showCatName val="0"/>
          <c:showSerName val="0"/>
          <c:showPercent val="0"/>
          <c:showBubbleSize val="0"/>
        </c:dLbls>
        <c:axId val="76086199"/>
        <c:axId val="76084399"/>
      </c:areaChart>
      <c:barChart>
        <c:barDir val="col"/>
        <c:grouping val="stacked"/>
        <c:varyColors val="0"/>
        <c:ser>
          <c:idx val="0"/>
          <c:order val="0"/>
          <c:tx>
            <c:strRef>
              <c:f>'Taul4 (2)'!$B$3</c:f>
              <c:strCache>
                <c:ptCount val="1"/>
                <c:pt idx="0">
                  <c:v>Summa  / Leader Md käsittelyaika (pv)</c:v>
                </c:pt>
              </c:strCache>
            </c:strRef>
          </c:tx>
          <c:spPr>
            <a:solidFill>
              <a:schemeClr val="accent1"/>
            </a:solidFill>
            <a:ln>
              <a:noFill/>
            </a:ln>
            <a:effectLst/>
          </c:spPr>
          <c:invertIfNegative val="0"/>
          <c:cat>
            <c:strRef>
              <c:f>'Taul4 (2)'!$A$4:$A$56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'Taul4 (2)'!$B$4:$B$56</c:f>
              <c:numCache>
                <c:formatCode>General</c:formatCode>
                <c:ptCount val="52"/>
                <c:pt idx="0">
                  <c:v>81.896527777777777</c:v>
                </c:pt>
                <c:pt idx="1">
                  <c:v>137.90208333333331</c:v>
                </c:pt>
                <c:pt idx="2">
                  <c:v>81.235416666666652</c:v>
                </c:pt>
                <c:pt idx="3">
                  <c:v>47.348958333333329</c:v>
                </c:pt>
                <c:pt idx="4">
                  <c:v>45.639583333333327</c:v>
                </c:pt>
                <c:pt idx="5">
                  <c:v>84.979861111111106</c:v>
                </c:pt>
                <c:pt idx="6">
                  <c:v>77.11944444444444</c:v>
                </c:pt>
                <c:pt idx="7">
                  <c:v>73.693055555555546</c:v>
                </c:pt>
                <c:pt idx="8">
                  <c:v>44.236458333333331</c:v>
                </c:pt>
                <c:pt idx="9">
                  <c:v>33.846180555555549</c:v>
                </c:pt>
                <c:pt idx="10">
                  <c:v>116.9465277777778</c:v>
                </c:pt>
                <c:pt idx="11">
                  <c:v>50.756944444444443</c:v>
                </c:pt>
                <c:pt idx="12">
                  <c:v>60.196874999999977</c:v>
                </c:pt>
                <c:pt idx="13">
                  <c:v>80.860416666666652</c:v>
                </c:pt>
                <c:pt idx="14">
                  <c:v>47</c:v>
                </c:pt>
                <c:pt idx="15">
                  <c:v>35.326388888888893</c:v>
                </c:pt>
                <c:pt idx="16">
                  <c:v>18.973611111111111</c:v>
                </c:pt>
                <c:pt idx="17">
                  <c:v>37.307986111111113</c:v>
                </c:pt>
                <c:pt idx="18">
                  <c:v>72.077777777777769</c:v>
                </c:pt>
                <c:pt idx="19">
                  <c:v>34.159027777777773</c:v>
                </c:pt>
                <c:pt idx="20">
                  <c:v>53.896527777777777</c:v>
                </c:pt>
                <c:pt idx="21">
                  <c:v>60.027083333333323</c:v>
                </c:pt>
                <c:pt idx="22">
                  <c:v>44.872569444444437</c:v>
                </c:pt>
                <c:pt idx="23">
                  <c:v>42.920138888888893</c:v>
                </c:pt>
                <c:pt idx="24">
                  <c:v>40.65347222222222</c:v>
                </c:pt>
                <c:pt idx="25">
                  <c:v>73.83541666666666</c:v>
                </c:pt>
                <c:pt idx="26">
                  <c:v>41.111805555555549</c:v>
                </c:pt>
                <c:pt idx="27">
                  <c:v>33.593402777777783</c:v>
                </c:pt>
                <c:pt idx="28">
                  <c:v>49.17916666666666</c:v>
                </c:pt>
                <c:pt idx="29">
                  <c:v>53.637500000000003</c:v>
                </c:pt>
                <c:pt idx="30">
                  <c:v>43.202083333333327</c:v>
                </c:pt>
                <c:pt idx="31">
                  <c:v>31.365972222222219</c:v>
                </c:pt>
                <c:pt idx="32">
                  <c:v>45.05</c:v>
                </c:pt>
                <c:pt idx="33">
                  <c:v>35.216666666666669</c:v>
                </c:pt>
                <c:pt idx="34">
                  <c:v>33.793750000000003</c:v>
                </c:pt>
                <c:pt idx="35">
                  <c:v>27.065277777777769</c:v>
                </c:pt>
                <c:pt idx="36">
                  <c:v>75.196874999999991</c:v>
                </c:pt>
                <c:pt idx="37">
                  <c:v>51.937847222222217</c:v>
                </c:pt>
                <c:pt idx="38">
                  <c:v>51.017013888888883</c:v>
                </c:pt>
                <c:pt idx="39">
                  <c:v>37.397222222222219</c:v>
                </c:pt>
                <c:pt idx="40">
                  <c:v>58.047222222222217</c:v>
                </c:pt>
                <c:pt idx="41">
                  <c:v>30.77708333333333</c:v>
                </c:pt>
                <c:pt idx="42">
                  <c:v>23.320138888888881</c:v>
                </c:pt>
                <c:pt idx="43">
                  <c:v>35.987499999999997</c:v>
                </c:pt>
                <c:pt idx="44">
                  <c:v>37.073611111111113</c:v>
                </c:pt>
                <c:pt idx="45">
                  <c:v>55.943750000000001</c:v>
                </c:pt>
                <c:pt idx="46">
                  <c:v>44.083333333333329</c:v>
                </c:pt>
                <c:pt idx="47">
                  <c:v>26.97013888888889</c:v>
                </c:pt>
                <c:pt idx="48">
                  <c:v>54.884722222222223</c:v>
                </c:pt>
                <c:pt idx="49">
                  <c:v>55.024999999999991</c:v>
                </c:pt>
                <c:pt idx="50">
                  <c:v>52.581944444444439</c:v>
                </c:pt>
                <c:pt idx="51">
                  <c:v>30.931249999999999</c:v>
                </c:pt>
              </c:numCache>
            </c:numRef>
          </c:val>
          <c:extLst>
            <c:ext xmlns:c16="http://schemas.microsoft.com/office/drawing/2014/chart" uri="{C3380CC4-5D6E-409C-BE32-E72D297353CC}">
              <c16:uniqueId val="{00000001-207E-4FE6-B916-5303020E5BFC}"/>
            </c:ext>
          </c:extLst>
        </c:ser>
        <c:ser>
          <c:idx val="1"/>
          <c:order val="1"/>
          <c:tx>
            <c:strRef>
              <c:f>'Taul4 (2)'!$C$3</c:f>
              <c:strCache>
                <c:ptCount val="1"/>
                <c:pt idx="0">
                  <c:v>Summa  / ELY Md käsittelyaika (pv)</c:v>
                </c:pt>
              </c:strCache>
            </c:strRef>
          </c:tx>
          <c:spPr>
            <a:solidFill>
              <a:schemeClr val="accent2"/>
            </a:solidFill>
            <a:ln>
              <a:noFill/>
            </a:ln>
            <a:effectLst/>
          </c:spPr>
          <c:invertIfNegative val="0"/>
          <c:cat>
            <c:strRef>
              <c:f>'Taul4 (2)'!$A$4:$A$56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'Taul4 (2)'!$C$4:$C$56</c:f>
              <c:numCache>
                <c:formatCode>General</c:formatCode>
                <c:ptCount val="52"/>
                <c:pt idx="0">
                  <c:v>34.971527777777773</c:v>
                </c:pt>
                <c:pt idx="1">
                  <c:v>17.885416666666661</c:v>
                </c:pt>
                <c:pt idx="2">
                  <c:v>29.948263888888889</c:v>
                </c:pt>
                <c:pt idx="3">
                  <c:v>15.96041666666666</c:v>
                </c:pt>
                <c:pt idx="4">
                  <c:v>44.714236111111113</c:v>
                </c:pt>
                <c:pt idx="5">
                  <c:v>17.883333333333329</c:v>
                </c:pt>
                <c:pt idx="6">
                  <c:v>8.1055555555555543</c:v>
                </c:pt>
                <c:pt idx="7">
                  <c:v>22.209027777777781</c:v>
                </c:pt>
                <c:pt idx="8">
                  <c:v>14.937152777777779</c:v>
                </c:pt>
                <c:pt idx="9">
                  <c:v>13.64131944444444</c:v>
                </c:pt>
                <c:pt idx="10">
                  <c:v>26.39201388888889</c:v>
                </c:pt>
                <c:pt idx="11">
                  <c:v>21.599652777777781</c:v>
                </c:pt>
                <c:pt idx="12">
                  <c:v>17.87361111111111</c:v>
                </c:pt>
                <c:pt idx="13">
                  <c:v>11.187847222222221</c:v>
                </c:pt>
                <c:pt idx="14">
                  <c:v>41.12222222222222</c:v>
                </c:pt>
                <c:pt idx="15">
                  <c:v>46.099305555555553</c:v>
                </c:pt>
                <c:pt idx="16">
                  <c:v>44.93611111111111</c:v>
                </c:pt>
                <c:pt idx="17">
                  <c:v>43.369791666666657</c:v>
                </c:pt>
                <c:pt idx="18">
                  <c:v>36.68611111111111</c:v>
                </c:pt>
                <c:pt idx="19">
                  <c:v>46.829166666666673</c:v>
                </c:pt>
                <c:pt idx="20">
                  <c:v>42.177777777777777</c:v>
                </c:pt>
                <c:pt idx="21">
                  <c:v>36.023263888888891</c:v>
                </c:pt>
                <c:pt idx="22">
                  <c:v>27.396527777777781</c:v>
                </c:pt>
                <c:pt idx="23">
                  <c:v>19.798611111111111</c:v>
                </c:pt>
                <c:pt idx="24">
                  <c:v>8.1194444444444436</c:v>
                </c:pt>
                <c:pt idx="25">
                  <c:v>14.85138888888889</c:v>
                </c:pt>
                <c:pt idx="26">
                  <c:v>18.149999999999999</c:v>
                </c:pt>
                <c:pt idx="27">
                  <c:v>25.538194444444439</c:v>
                </c:pt>
                <c:pt idx="28">
                  <c:v>65.045138888888886</c:v>
                </c:pt>
                <c:pt idx="29">
                  <c:v>60.702430555555537</c:v>
                </c:pt>
                <c:pt idx="30">
                  <c:v>35.21736111111111</c:v>
                </c:pt>
                <c:pt idx="31">
                  <c:v>51.86944444444444</c:v>
                </c:pt>
                <c:pt idx="32">
                  <c:v>56.518055555555563</c:v>
                </c:pt>
                <c:pt idx="33">
                  <c:v>60.795833333333327</c:v>
                </c:pt>
                <c:pt idx="34">
                  <c:v>18.931249999999999</c:v>
                </c:pt>
                <c:pt idx="35">
                  <c:v>29.99444444444444</c:v>
                </c:pt>
                <c:pt idx="36">
                  <c:v>43.003819444444453</c:v>
                </c:pt>
                <c:pt idx="37">
                  <c:v>32.661458333333329</c:v>
                </c:pt>
                <c:pt idx="38">
                  <c:v>11.75277777777778</c:v>
                </c:pt>
                <c:pt idx="39">
                  <c:v>19.48298611111111</c:v>
                </c:pt>
                <c:pt idx="40">
                  <c:v>17.87777777777778</c:v>
                </c:pt>
                <c:pt idx="41">
                  <c:v>9.1454861111111097</c:v>
                </c:pt>
                <c:pt idx="42">
                  <c:v>11.89409722222222</c:v>
                </c:pt>
                <c:pt idx="43">
                  <c:v>7.5239583333333329</c:v>
                </c:pt>
                <c:pt idx="44">
                  <c:v>14.95972222222222</c:v>
                </c:pt>
                <c:pt idx="45">
                  <c:v>15.05069444444444</c:v>
                </c:pt>
                <c:pt idx="46">
                  <c:v>26.010416666666661</c:v>
                </c:pt>
                <c:pt idx="47">
                  <c:v>6.3145833333333341</c:v>
                </c:pt>
                <c:pt idx="48">
                  <c:v>43.923611111111107</c:v>
                </c:pt>
                <c:pt idx="49">
                  <c:v>33.18194444444444</c:v>
                </c:pt>
                <c:pt idx="50">
                  <c:v>37.236805555555549</c:v>
                </c:pt>
                <c:pt idx="51">
                  <c:v>35.868749999999999</c:v>
                </c:pt>
              </c:numCache>
            </c:numRef>
          </c:val>
          <c:extLst>
            <c:ext xmlns:c16="http://schemas.microsoft.com/office/drawing/2014/chart" uri="{C3380CC4-5D6E-409C-BE32-E72D297353CC}">
              <c16:uniqueId val="{00000002-207E-4FE6-B916-5303020E5BFC}"/>
            </c:ext>
          </c:extLst>
        </c:ser>
        <c:ser>
          <c:idx val="2"/>
          <c:order val="2"/>
          <c:tx>
            <c:strRef>
              <c:f>'Taul4 (2)'!$D$3</c:f>
              <c:strCache>
                <c:ptCount val="1"/>
                <c:pt idx="0">
                  <c:v>Summa  / Asiakkaan Md täydennysaika / ELY ja Leader</c:v>
                </c:pt>
              </c:strCache>
            </c:strRef>
          </c:tx>
          <c:spPr>
            <a:solidFill>
              <a:schemeClr val="accent3"/>
            </a:solidFill>
            <a:ln>
              <a:noFill/>
            </a:ln>
            <a:effectLst/>
          </c:spPr>
          <c:invertIfNegative val="0"/>
          <c:cat>
            <c:strRef>
              <c:f>'Taul4 (2)'!$A$4:$A$56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'Taul4 (2)'!$D$4:$D$56</c:f>
              <c:numCache>
                <c:formatCode>General</c:formatCode>
                <c:ptCount val="52"/>
                <c:pt idx="0">
                  <c:v>13.27361111111111</c:v>
                </c:pt>
                <c:pt idx="1">
                  <c:v>12.89270833333333</c:v>
                </c:pt>
                <c:pt idx="2">
                  <c:v>13.72395833333333</c:v>
                </c:pt>
                <c:pt idx="3">
                  <c:v>13.53194444444444</c:v>
                </c:pt>
                <c:pt idx="4">
                  <c:v>4.9847222222222216</c:v>
                </c:pt>
                <c:pt idx="5">
                  <c:v>3.9336805555555552</c:v>
                </c:pt>
                <c:pt idx="6">
                  <c:v>15.866666666666671</c:v>
                </c:pt>
                <c:pt idx="7">
                  <c:v>5.6958333333333329</c:v>
                </c:pt>
                <c:pt idx="8">
                  <c:v>5.5899305555555552</c:v>
                </c:pt>
                <c:pt idx="9">
                  <c:v>11.862500000000001</c:v>
                </c:pt>
                <c:pt idx="10">
                  <c:v>13.484722222222221</c:v>
                </c:pt>
                <c:pt idx="11">
                  <c:v>7.7333333333333334</c:v>
                </c:pt>
                <c:pt idx="12">
                  <c:v>9.2083333333333321</c:v>
                </c:pt>
                <c:pt idx="13">
                  <c:v>1.466666666666667</c:v>
                </c:pt>
                <c:pt idx="14">
                  <c:v>19.053125000000001</c:v>
                </c:pt>
                <c:pt idx="15">
                  <c:v>10.960416666666671</c:v>
                </c:pt>
                <c:pt idx="16">
                  <c:v>5.1201388888888886</c:v>
                </c:pt>
                <c:pt idx="17">
                  <c:v>10.66284722222222</c:v>
                </c:pt>
                <c:pt idx="18">
                  <c:v>8.9777777777777779</c:v>
                </c:pt>
                <c:pt idx="19">
                  <c:v>3.239583333333333</c:v>
                </c:pt>
                <c:pt idx="20">
                  <c:v>10.6</c:v>
                </c:pt>
                <c:pt idx="21">
                  <c:v>3.5756944444444438</c:v>
                </c:pt>
                <c:pt idx="22">
                  <c:v>6.9312500000000004</c:v>
                </c:pt>
                <c:pt idx="23">
                  <c:v>9.0076388888888879</c:v>
                </c:pt>
                <c:pt idx="24">
                  <c:v>3.067361111111111</c:v>
                </c:pt>
                <c:pt idx="25">
                  <c:v>15.866319444444439</c:v>
                </c:pt>
                <c:pt idx="26">
                  <c:v>6.703125</c:v>
                </c:pt>
                <c:pt idx="27">
                  <c:v>5.0583333333333327</c:v>
                </c:pt>
                <c:pt idx="28">
                  <c:v>12.388194444444441</c:v>
                </c:pt>
                <c:pt idx="29">
                  <c:v>5.5958333333333332</c:v>
                </c:pt>
                <c:pt idx="30">
                  <c:v>5.8121527777777784</c:v>
                </c:pt>
                <c:pt idx="31">
                  <c:v>4.8027777777777771</c:v>
                </c:pt>
                <c:pt idx="32">
                  <c:v>10.22083333333333</c:v>
                </c:pt>
                <c:pt idx="33">
                  <c:v>8.0677083333333321</c:v>
                </c:pt>
                <c:pt idx="34">
                  <c:v>3.3187500000000001</c:v>
                </c:pt>
                <c:pt idx="35">
                  <c:v>6.1166666666666671</c:v>
                </c:pt>
                <c:pt idx="36">
                  <c:v>4.7354166666666657</c:v>
                </c:pt>
                <c:pt idx="37">
                  <c:v>8.7236111111111114</c:v>
                </c:pt>
                <c:pt idx="38">
                  <c:v>12.06527777777778</c:v>
                </c:pt>
                <c:pt idx="39">
                  <c:v>9.9618055555555536</c:v>
                </c:pt>
                <c:pt idx="40">
                  <c:v>5.6409722222222216</c:v>
                </c:pt>
                <c:pt idx="41">
                  <c:v>5.0881944444444436</c:v>
                </c:pt>
                <c:pt idx="42">
                  <c:v>6.9302083333333329</c:v>
                </c:pt>
                <c:pt idx="43">
                  <c:v>9.6680555555555543</c:v>
                </c:pt>
                <c:pt idx="44">
                  <c:v>4.7670138888888882</c:v>
                </c:pt>
                <c:pt idx="45">
                  <c:v>6.0499999999999989</c:v>
                </c:pt>
                <c:pt idx="46">
                  <c:v>4.1624999999999996</c:v>
                </c:pt>
                <c:pt idx="47">
                  <c:v>2.146527777777778</c:v>
                </c:pt>
                <c:pt idx="48">
                  <c:v>12.511805555555551</c:v>
                </c:pt>
                <c:pt idx="49">
                  <c:v>9.7434027777777779</c:v>
                </c:pt>
                <c:pt idx="50">
                  <c:v>10.16909722222222</c:v>
                </c:pt>
                <c:pt idx="51">
                  <c:v>5.8687500000000004</c:v>
                </c:pt>
              </c:numCache>
            </c:numRef>
          </c:val>
          <c:extLst>
            <c:ext xmlns:c16="http://schemas.microsoft.com/office/drawing/2014/chart" uri="{C3380CC4-5D6E-409C-BE32-E72D297353CC}">
              <c16:uniqueId val="{00000003-207E-4FE6-B916-5303020E5BFC}"/>
            </c:ext>
          </c:extLst>
        </c:ser>
        <c:dLbls>
          <c:showLegendKey val="0"/>
          <c:showVal val="0"/>
          <c:showCatName val="0"/>
          <c:showSerName val="0"/>
          <c:showPercent val="0"/>
          <c:showBubbleSize val="0"/>
        </c:dLbls>
        <c:gapWidth val="219"/>
        <c:overlap val="100"/>
        <c:axId val="76086199"/>
        <c:axId val="76084399"/>
      </c:barChart>
      <c:lineChart>
        <c:grouping val="standard"/>
        <c:varyColors val="0"/>
        <c:ser>
          <c:idx val="3"/>
          <c:order val="3"/>
          <c:tx>
            <c:strRef>
              <c:f>'Taul4 (2)'!$E$3</c:f>
              <c:strCache>
                <c:ptCount val="1"/>
                <c:pt idx="0">
                  <c:v>Summa  / Täydennyspyyntöjä / kpl</c:v>
                </c:pt>
              </c:strCache>
            </c:strRef>
          </c:tx>
          <c:spPr>
            <a:ln w="28575" cap="rnd">
              <a:solidFill>
                <a:schemeClr val="accent4"/>
              </a:solidFill>
              <a:round/>
            </a:ln>
            <a:effectLst/>
          </c:spPr>
          <c:marker>
            <c:symbol val="none"/>
          </c:marker>
          <c:cat>
            <c:strRef>
              <c:f>'Taul4 (2)'!$A$4:$A$56</c:f>
              <c:strCache>
                <c:ptCount val="52"/>
                <c:pt idx="0">
                  <c:v>01 Kehittämisyhdistys SILMU ry</c:v>
                </c:pt>
                <c:pt idx="1">
                  <c:v>02 Pomoväst rf</c:v>
                </c:pt>
                <c:pt idx="2">
                  <c:v>03 Ykkösakseli ry</c:v>
                </c:pt>
                <c:pt idx="3">
                  <c:v>04 I Samma Båt - Samassa veneessä rf ry</c:v>
                </c:pt>
                <c:pt idx="4">
                  <c:v>05 Varsin Hyvä ry</c:v>
                </c:pt>
                <c:pt idx="5">
                  <c:v>06 Varsinais-Suomen jokivarsikumppanit ry</c:v>
                </c:pt>
                <c:pt idx="6">
                  <c:v>07 Maaseudun kehittämisyhdistys Ravakka ry</c:v>
                </c:pt>
                <c:pt idx="7">
                  <c:v>08 Leader Satasilta ry</c:v>
                </c:pt>
                <c:pt idx="8">
                  <c:v>09 Karhuseutu ry</c:v>
                </c:pt>
                <c:pt idx="9">
                  <c:v>10 Aktiivinen Pohjois-Satakunta ry</c:v>
                </c:pt>
                <c:pt idx="10">
                  <c:v>11 Eteläisen maaseudun osaajat EMO ry</c:v>
                </c:pt>
                <c:pt idx="11">
                  <c:v>12 LounaPlussa ry</c:v>
                </c:pt>
                <c:pt idx="12">
                  <c:v>13 Linnaseutu ry</c:v>
                </c:pt>
                <c:pt idx="13">
                  <c:v>14 Päijänne-Leader ry</c:v>
                </c:pt>
                <c:pt idx="14">
                  <c:v>15 Pirkan Helmi ry</c:v>
                </c:pt>
                <c:pt idx="15">
                  <c:v>16 Kantri ry</c:v>
                </c:pt>
                <c:pt idx="16">
                  <c:v>17 Joutsenten reitti ry</c:v>
                </c:pt>
                <c:pt idx="17">
                  <c:v>18 PoKo ry</c:v>
                </c:pt>
                <c:pt idx="18">
                  <c:v>19 Pohjois-Kymen Kasvu ry</c:v>
                </c:pt>
                <c:pt idx="19">
                  <c:v>20 Kehittämisyhdistys Sepra ry</c:v>
                </c:pt>
                <c:pt idx="20">
                  <c:v>21 Leader Länsi-Saimaa ry</c:v>
                </c:pt>
                <c:pt idx="21">
                  <c:v>22 Leader Kärki ry</c:v>
                </c:pt>
                <c:pt idx="22">
                  <c:v>23 Veej'jakaja ry</c:v>
                </c:pt>
                <c:pt idx="23">
                  <c:v>24 SavonLuotsi Leader ry</c:v>
                </c:pt>
                <c:pt idx="24">
                  <c:v>25 Kehittämisyhdistys Mansikka ry</c:v>
                </c:pt>
                <c:pt idx="25">
                  <c:v>26 Kehittämisyhdistys Kalakukko ry</c:v>
                </c:pt>
                <c:pt idx="26">
                  <c:v>27 Kehittämisyhdistys Ylä-Savon Veturi ry</c:v>
                </c:pt>
                <c:pt idx="27">
                  <c:v>28 Keski-Karjalan Jetina ry</c:v>
                </c:pt>
                <c:pt idx="28">
                  <c:v>29 Joensuun Seudun LEADER-yhdistys ry</c:v>
                </c:pt>
                <c:pt idx="29">
                  <c:v>30 Vaara-Karjalan Leader ry</c:v>
                </c:pt>
                <c:pt idx="30">
                  <c:v>31 Vesuri-ryhmä ry</c:v>
                </c:pt>
                <c:pt idx="31">
                  <c:v>32 Maaseutukehitys ry</c:v>
                </c:pt>
                <c:pt idx="32">
                  <c:v>33 JyväsRiihi ry</c:v>
                </c:pt>
                <c:pt idx="33">
                  <c:v>34 Leader Viisari ry</c:v>
                </c:pt>
                <c:pt idx="34">
                  <c:v>35 Kuudestaan ry</c:v>
                </c:pt>
                <c:pt idx="35">
                  <c:v>36 Kehittämisyhdistys Liiveri ry</c:v>
                </c:pt>
                <c:pt idx="36">
                  <c:v>37 Suupohjan Kehittämisyhdistys ry</c:v>
                </c:pt>
                <c:pt idx="37">
                  <c:v>38 AISAPARI ry</c:v>
                </c:pt>
                <c:pt idx="38">
                  <c:v>39 Aktion Österbotten rf</c:v>
                </c:pt>
                <c:pt idx="39">
                  <c:v>40 YHYRES-kehittämisyhdistys ry</c:v>
                </c:pt>
                <c:pt idx="40">
                  <c:v>41 Pirityiset ry</c:v>
                </c:pt>
                <c:pt idx="41">
                  <c:v>42 Rieska-Leader ry</c:v>
                </c:pt>
                <c:pt idx="42">
                  <c:v>43 Keskipiste-Leader ry</c:v>
                </c:pt>
                <c:pt idx="43">
                  <c:v>44 Nouseva Rannikkoseutu ry</c:v>
                </c:pt>
                <c:pt idx="44">
                  <c:v>45 Oulun Seudun Leader ry</c:v>
                </c:pt>
                <c:pt idx="45">
                  <c:v>46 Koillismaan Leader ry</c:v>
                </c:pt>
                <c:pt idx="46">
                  <c:v>47 Oulujärvi LEADER ry</c:v>
                </c:pt>
                <c:pt idx="47">
                  <c:v>48 Elävä Kainuu LEADER ry</c:v>
                </c:pt>
                <c:pt idx="48">
                  <c:v>49 Peräpohjolan Leader ry</c:v>
                </c:pt>
                <c:pt idx="49">
                  <c:v>50 Outokaira Tuottamhan ry</c:v>
                </c:pt>
                <c:pt idx="50">
                  <c:v>51 Leader Tunturi-Lappi ry</c:v>
                </c:pt>
                <c:pt idx="51">
                  <c:v>52 Leader Pohjoisin Lappi ry</c:v>
                </c:pt>
              </c:strCache>
            </c:strRef>
          </c:cat>
          <c:val>
            <c:numRef>
              <c:f>'Taul4 (2)'!$E$4:$E$56</c:f>
              <c:numCache>
                <c:formatCode>General</c:formatCode>
                <c:ptCount val="52"/>
                <c:pt idx="0">
                  <c:v>21</c:v>
                </c:pt>
                <c:pt idx="1">
                  <c:v>14</c:v>
                </c:pt>
                <c:pt idx="2">
                  <c:v>26</c:v>
                </c:pt>
                <c:pt idx="3">
                  <c:v>10</c:v>
                </c:pt>
                <c:pt idx="4">
                  <c:v>35</c:v>
                </c:pt>
                <c:pt idx="5">
                  <c:v>15</c:v>
                </c:pt>
                <c:pt idx="6">
                  <c:v>15</c:v>
                </c:pt>
                <c:pt idx="7">
                  <c:v>20</c:v>
                </c:pt>
                <c:pt idx="8">
                  <c:v>15</c:v>
                </c:pt>
                <c:pt idx="9">
                  <c:v>26</c:v>
                </c:pt>
                <c:pt idx="10">
                  <c:v>4</c:v>
                </c:pt>
                <c:pt idx="11">
                  <c:v>2</c:v>
                </c:pt>
                <c:pt idx="12">
                  <c:v>7</c:v>
                </c:pt>
                <c:pt idx="13">
                  <c:v>2</c:v>
                </c:pt>
                <c:pt idx="14">
                  <c:v>22</c:v>
                </c:pt>
                <c:pt idx="15">
                  <c:v>100</c:v>
                </c:pt>
                <c:pt idx="16">
                  <c:v>66</c:v>
                </c:pt>
                <c:pt idx="17">
                  <c:v>16</c:v>
                </c:pt>
                <c:pt idx="18">
                  <c:v>11</c:v>
                </c:pt>
                <c:pt idx="19">
                  <c:v>39</c:v>
                </c:pt>
                <c:pt idx="20">
                  <c:v>26</c:v>
                </c:pt>
                <c:pt idx="21">
                  <c:v>36</c:v>
                </c:pt>
                <c:pt idx="22">
                  <c:v>40</c:v>
                </c:pt>
                <c:pt idx="23">
                  <c:v>39</c:v>
                </c:pt>
                <c:pt idx="24">
                  <c:v>7</c:v>
                </c:pt>
                <c:pt idx="25">
                  <c:v>18</c:v>
                </c:pt>
                <c:pt idx="26">
                  <c:v>20</c:v>
                </c:pt>
                <c:pt idx="27">
                  <c:v>4</c:v>
                </c:pt>
                <c:pt idx="28">
                  <c:v>28</c:v>
                </c:pt>
                <c:pt idx="29">
                  <c:v>22</c:v>
                </c:pt>
                <c:pt idx="30">
                  <c:v>53</c:v>
                </c:pt>
                <c:pt idx="31">
                  <c:v>26</c:v>
                </c:pt>
                <c:pt idx="32">
                  <c:v>35</c:v>
                </c:pt>
                <c:pt idx="33">
                  <c:v>51</c:v>
                </c:pt>
                <c:pt idx="34">
                  <c:v>35</c:v>
                </c:pt>
                <c:pt idx="35">
                  <c:v>78</c:v>
                </c:pt>
                <c:pt idx="36">
                  <c:v>10</c:v>
                </c:pt>
                <c:pt idx="37">
                  <c:v>48</c:v>
                </c:pt>
                <c:pt idx="38">
                  <c:v>44</c:v>
                </c:pt>
                <c:pt idx="39">
                  <c:v>28</c:v>
                </c:pt>
                <c:pt idx="40">
                  <c:v>26</c:v>
                </c:pt>
                <c:pt idx="41">
                  <c:v>40</c:v>
                </c:pt>
                <c:pt idx="42">
                  <c:v>59</c:v>
                </c:pt>
                <c:pt idx="43">
                  <c:v>41</c:v>
                </c:pt>
                <c:pt idx="44">
                  <c:v>63</c:v>
                </c:pt>
                <c:pt idx="45">
                  <c:v>66</c:v>
                </c:pt>
                <c:pt idx="46">
                  <c:v>19</c:v>
                </c:pt>
                <c:pt idx="47">
                  <c:v>29</c:v>
                </c:pt>
                <c:pt idx="48">
                  <c:v>22</c:v>
                </c:pt>
                <c:pt idx="49">
                  <c:v>22</c:v>
                </c:pt>
                <c:pt idx="50">
                  <c:v>10</c:v>
                </c:pt>
                <c:pt idx="51">
                  <c:v>28</c:v>
                </c:pt>
              </c:numCache>
            </c:numRef>
          </c:val>
          <c:smooth val="0"/>
          <c:extLst>
            <c:ext xmlns:c16="http://schemas.microsoft.com/office/drawing/2014/chart" uri="{C3380CC4-5D6E-409C-BE32-E72D297353CC}">
              <c16:uniqueId val="{00000004-207E-4FE6-B916-5303020E5BFC}"/>
            </c:ext>
          </c:extLst>
        </c:ser>
        <c:dLbls>
          <c:showLegendKey val="0"/>
          <c:showVal val="0"/>
          <c:showCatName val="0"/>
          <c:showSerName val="0"/>
          <c:showPercent val="0"/>
          <c:showBubbleSize val="0"/>
        </c:dLbls>
        <c:marker val="1"/>
        <c:smooth val="0"/>
        <c:axId val="76086199"/>
        <c:axId val="76084399"/>
      </c:lineChart>
      <c:catAx>
        <c:axId val="76086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6084399"/>
        <c:crosses val="autoZero"/>
        <c:auto val="1"/>
        <c:lblAlgn val="ctr"/>
        <c:lblOffset val="100"/>
        <c:noMultiLvlLbl val="0"/>
      </c:catAx>
      <c:valAx>
        <c:axId val="76084399"/>
        <c:scaling>
          <c:orientation val="minMax"/>
          <c:max val="2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6086199"/>
        <c:crosses val="autoZero"/>
        <c:crossBetween val="between"/>
      </c:valAx>
      <c:spPr>
        <a:noFill/>
        <a:ln>
          <a:noFill/>
        </a:ln>
        <a:effectLst/>
      </c:spPr>
    </c:plotArea>
    <c:legend>
      <c:legendPos val="r"/>
      <c:layout>
        <c:manualLayout>
          <c:xMode val="edge"/>
          <c:yMode val="edge"/>
          <c:x val="0.72528296549536408"/>
          <c:y val="8.1677108537077867E-2"/>
          <c:w val="0.2625963487159042"/>
          <c:h val="0.230253620748004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[Leader-hankkeiden myönnöt 3.11.2025.xlsx]Taul6!Pivot-taulukko17</c:name>
    <c:fmtId val="5"/>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Taul6!$B$3:$B$4</c:f>
              <c:strCache>
                <c:ptCount val="1"/>
                <c:pt idx="0">
                  <c:v>60 - Koulutushankkeet</c:v>
                </c:pt>
              </c:strCache>
            </c:strRef>
          </c:tx>
          <c:spPr>
            <a:solidFill>
              <a:schemeClr val="accent1"/>
            </a:solidFill>
            <a:ln>
              <a:noFill/>
            </a:ln>
            <a:effectLst/>
          </c:spPr>
          <c:invertIfNegative val="0"/>
          <c:cat>
            <c:strRef>
              <c:f>Taul6!$A$5:$A$20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Taul6!$B$5:$B$20</c:f>
              <c:numCache>
                <c:formatCode>General</c:formatCode>
                <c:ptCount val="15"/>
                <c:pt idx="0">
                  <c:v>1</c:v>
                </c:pt>
                <c:pt idx="1">
                  <c:v>1</c:v>
                </c:pt>
                <c:pt idx="5">
                  <c:v>1</c:v>
                </c:pt>
                <c:pt idx="6">
                  <c:v>2</c:v>
                </c:pt>
                <c:pt idx="8">
                  <c:v>2</c:v>
                </c:pt>
                <c:pt idx="10">
                  <c:v>1</c:v>
                </c:pt>
                <c:pt idx="12">
                  <c:v>2</c:v>
                </c:pt>
                <c:pt idx="14">
                  <c:v>2</c:v>
                </c:pt>
              </c:numCache>
            </c:numRef>
          </c:val>
          <c:extLst>
            <c:ext xmlns:c16="http://schemas.microsoft.com/office/drawing/2014/chart" uri="{C3380CC4-5D6E-409C-BE32-E72D297353CC}">
              <c16:uniqueId val="{00000000-8EFA-4F52-BF4C-1436155FE33F}"/>
            </c:ext>
          </c:extLst>
        </c:ser>
        <c:ser>
          <c:idx val="1"/>
          <c:order val="1"/>
          <c:tx>
            <c:strRef>
              <c:f>Taul6!$C$3:$C$4</c:f>
              <c:strCache>
                <c:ptCount val="1"/>
                <c:pt idx="0">
                  <c:v>61 - Tiedonvälityshankkeet</c:v>
                </c:pt>
              </c:strCache>
            </c:strRef>
          </c:tx>
          <c:spPr>
            <a:solidFill>
              <a:schemeClr val="accent2"/>
            </a:solidFill>
            <a:ln>
              <a:noFill/>
            </a:ln>
            <a:effectLst/>
          </c:spPr>
          <c:invertIfNegative val="0"/>
          <c:cat>
            <c:strRef>
              <c:f>Taul6!$A$5:$A$20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Taul6!$C$5:$C$20</c:f>
              <c:numCache>
                <c:formatCode>General</c:formatCode>
                <c:ptCount val="15"/>
                <c:pt idx="0">
                  <c:v>19</c:v>
                </c:pt>
                <c:pt idx="1">
                  <c:v>3</c:v>
                </c:pt>
                <c:pt idx="2">
                  <c:v>15</c:v>
                </c:pt>
                <c:pt idx="3">
                  <c:v>2</c:v>
                </c:pt>
                <c:pt idx="5">
                  <c:v>5</c:v>
                </c:pt>
                <c:pt idx="6">
                  <c:v>2</c:v>
                </c:pt>
                <c:pt idx="7">
                  <c:v>2</c:v>
                </c:pt>
                <c:pt idx="8">
                  <c:v>1</c:v>
                </c:pt>
                <c:pt idx="10">
                  <c:v>1</c:v>
                </c:pt>
                <c:pt idx="11">
                  <c:v>6</c:v>
                </c:pt>
                <c:pt idx="12">
                  <c:v>4</c:v>
                </c:pt>
                <c:pt idx="13">
                  <c:v>4</c:v>
                </c:pt>
                <c:pt idx="14">
                  <c:v>4</c:v>
                </c:pt>
              </c:numCache>
            </c:numRef>
          </c:val>
          <c:extLst>
            <c:ext xmlns:c16="http://schemas.microsoft.com/office/drawing/2014/chart" uri="{C3380CC4-5D6E-409C-BE32-E72D297353CC}">
              <c16:uniqueId val="{00000001-8EFA-4F52-BF4C-1436155FE33F}"/>
            </c:ext>
          </c:extLst>
        </c:ser>
        <c:ser>
          <c:idx val="2"/>
          <c:order val="2"/>
          <c:tx>
            <c:strRef>
              <c:f>Taul6!$D$3:$D$4</c:f>
              <c:strCache>
                <c:ptCount val="1"/>
                <c:pt idx="0">
                  <c:v>62 - Yhteistyöhankkeet</c:v>
                </c:pt>
              </c:strCache>
            </c:strRef>
          </c:tx>
          <c:spPr>
            <a:solidFill>
              <a:schemeClr val="accent3"/>
            </a:solidFill>
            <a:ln>
              <a:noFill/>
            </a:ln>
            <a:effectLst/>
          </c:spPr>
          <c:invertIfNegative val="0"/>
          <c:cat>
            <c:strRef>
              <c:f>Taul6!$A$5:$A$20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Taul6!$D$5:$D$20</c:f>
              <c:numCache>
                <c:formatCode>General</c:formatCode>
                <c:ptCount val="15"/>
                <c:pt idx="0">
                  <c:v>83</c:v>
                </c:pt>
                <c:pt idx="1">
                  <c:v>34</c:v>
                </c:pt>
                <c:pt idx="2">
                  <c:v>72</c:v>
                </c:pt>
                <c:pt idx="3">
                  <c:v>33</c:v>
                </c:pt>
                <c:pt idx="4">
                  <c:v>22</c:v>
                </c:pt>
                <c:pt idx="5">
                  <c:v>54</c:v>
                </c:pt>
                <c:pt idx="6">
                  <c:v>57</c:v>
                </c:pt>
                <c:pt idx="7">
                  <c:v>61</c:v>
                </c:pt>
                <c:pt idx="8">
                  <c:v>51</c:v>
                </c:pt>
                <c:pt idx="9">
                  <c:v>30</c:v>
                </c:pt>
                <c:pt idx="10">
                  <c:v>94</c:v>
                </c:pt>
                <c:pt idx="11">
                  <c:v>25</c:v>
                </c:pt>
                <c:pt idx="12">
                  <c:v>67</c:v>
                </c:pt>
                <c:pt idx="13">
                  <c:v>28</c:v>
                </c:pt>
                <c:pt idx="14">
                  <c:v>40</c:v>
                </c:pt>
              </c:numCache>
            </c:numRef>
          </c:val>
          <c:extLst>
            <c:ext xmlns:c16="http://schemas.microsoft.com/office/drawing/2014/chart" uri="{C3380CC4-5D6E-409C-BE32-E72D297353CC}">
              <c16:uniqueId val="{00000002-8EFA-4F52-BF4C-1436155FE33F}"/>
            </c:ext>
          </c:extLst>
        </c:ser>
        <c:ser>
          <c:idx val="3"/>
          <c:order val="3"/>
          <c:tx>
            <c:strRef>
              <c:f>Taul6!$E$3:$E$4</c:f>
              <c:strCache>
                <c:ptCount val="1"/>
                <c:pt idx="0">
                  <c:v>63 - Yleishyödylliset ympäristö- ja ilmastoinvestoinnit</c:v>
                </c:pt>
              </c:strCache>
            </c:strRef>
          </c:tx>
          <c:spPr>
            <a:solidFill>
              <a:schemeClr val="accent4"/>
            </a:solidFill>
            <a:ln>
              <a:noFill/>
            </a:ln>
            <a:effectLst/>
          </c:spPr>
          <c:invertIfNegative val="0"/>
          <c:cat>
            <c:strRef>
              <c:f>Taul6!$A$5:$A$20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Taul6!$E$5:$E$20</c:f>
              <c:numCache>
                <c:formatCode>General</c:formatCode>
                <c:ptCount val="15"/>
                <c:pt idx="0">
                  <c:v>6</c:v>
                </c:pt>
                <c:pt idx="1">
                  <c:v>1</c:v>
                </c:pt>
                <c:pt idx="2">
                  <c:v>23</c:v>
                </c:pt>
                <c:pt idx="3">
                  <c:v>1</c:v>
                </c:pt>
                <c:pt idx="4">
                  <c:v>7</c:v>
                </c:pt>
                <c:pt idx="5">
                  <c:v>4</c:v>
                </c:pt>
                <c:pt idx="6">
                  <c:v>3</c:v>
                </c:pt>
                <c:pt idx="7">
                  <c:v>5</c:v>
                </c:pt>
                <c:pt idx="8">
                  <c:v>2</c:v>
                </c:pt>
                <c:pt idx="9">
                  <c:v>3</c:v>
                </c:pt>
                <c:pt idx="10">
                  <c:v>19</c:v>
                </c:pt>
                <c:pt idx="11">
                  <c:v>16</c:v>
                </c:pt>
                <c:pt idx="12">
                  <c:v>10</c:v>
                </c:pt>
                <c:pt idx="13">
                  <c:v>4</c:v>
                </c:pt>
                <c:pt idx="14">
                  <c:v>7</c:v>
                </c:pt>
              </c:numCache>
            </c:numRef>
          </c:val>
          <c:extLst>
            <c:ext xmlns:c16="http://schemas.microsoft.com/office/drawing/2014/chart" uri="{C3380CC4-5D6E-409C-BE32-E72D297353CC}">
              <c16:uniqueId val="{00000003-8EFA-4F52-BF4C-1436155FE33F}"/>
            </c:ext>
          </c:extLst>
        </c:ser>
        <c:ser>
          <c:idx val="4"/>
          <c:order val="4"/>
          <c:tx>
            <c:strRef>
              <c:f>Taul6!$F$3:$F$4</c:f>
              <c:strCache>
                <c:ptCount val="1"/>
                <c:pt idx="0">
                  <c:v>64 - Maaseudun toimintaympäristön kehittämisen investoinnit</c:v>
                </c:pt>
              </c:strCache>
            </c:strRef>
          </c:tx>
          <c:spPr>
            <a:solidFill>
              <a:schemeClr val="accent5"/>
            </a:solidFill>
            <a:ln>
              <a:noFill/>
            </a:ln>
            <a:effectLst/>
          </c:spPr>
          <c:invertIfNegative val="0"/>
          <c:cat>
            <c:strRef>
              <c:f>Taul6!$A$5:$A$20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Taul6!$F$5:$F$20</c:f>
              <c:numCache>
                <c:formatCode>General</c:formatCode>
                <c:ptCount val="15"/>
                <c:pt idx="0">
                  <c:v>122</c:v>
                </c:pt>
                <c:pt idx="1">
                  <c:v>57</c:v>
                </c:pt>
                <c:pt idx="2">
                  <c:v>105</c:v>
                </c:pt>
                <c:pt idx="3">
                  <c:v>47</c:v>
                </c:pt>
                <c:pt idx="4">
                  <c:v>35</c:v>
                </c:pt>
                <c:pt idx="5">
                  <c:v>60</c:v>
                </c:pt>
                <c:pt idx="6">
                  <c:v>53</c:v>
                </c:pt>
                <c:pt idx="7">
                  <c:v>59</c:v>
                </c:pt>
                <c:pt idx="8">
                  <c:v>49</c:v>
                </c:pt>
                <c:pt idx="9">
                  <c:v>64</c:v>
                </c:pt>
                <c:pt idx="10">
                  <c:v>143</c:v>
                </c:pt>
                <c:pt idx="11">
                  <c:v>50</c:v>
                </c:pt>
                <c:pt idx="12">
                  <c:v>99</c:v>
                </c:pt>
                <c:pt idx="13">
                  <c:v>70</c:v>
                </c:pt>
                <c:pt idx="14">
                  <c:v>46</c:v>
                </c:pt>
              </c:numCache>
            </c:numRef>
          </c:val>
          <c:extLst>
            <c:ext xmlns:c16="http://schemas.microsoft.com/office/drawing/2014/chart" uri="{C3380CC4-5D6E-409C-BE32-E72D297353CC}">
              <c16:uniqueId val="{00000004-8EFA-4F52-BF4C-1436155FE33F}"/>
            </c:ext>
          </c:extLst>
        </c:ser>
        <c:ser>
          <c:idx val="5"/>
          <c:order val="5"/>
          <c:tx>
            <c:strRef>
              <c:f>Taul6!$G$3:$G$4</c:f>
              <c:strCache>
                <c:ptCount val="1"/>
                <c:pt idx="0">
                  <c:v>66 - Pienhankkeet</c:v>
                </c:pt>
              </c:strCache>
            </c:strRef>
          </c:tx>
          <c:spPr>
            <a:solidFill>
              <a:schemeClr val="accent6"/>
            </a:solidFill>
            <a:ln>
              <a:noFill/>
            </a:ln>
            <a:effectLst/>
          </c:spPr>
          <c:invertIfNegative val="0"/>
          <c:cat>
            <c:strRef>
              <c:f>Taul6!$A$5:$A$20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Taul6!$G$5:$G$20</c:f>
              <c:numCache>
                <c:formatCode>General</c:formatCode>
                <c:ptCount val="15"/>
                <c:pt idx="0">
                  <c:v>81</c:v>
                </c:pt>
                <c:pt idx="1">
                  <c:v>57</c:v>
                </c:pt>
                <c:pt idx="2">
                  <c:v>97</c:v>
                </c:pt>
                <c:pt idx="3">
                  <c:v>39</c:v>
                </c:pt>
                <c:pt idx="4">
                  <c:v>41</c:v>
                </c:pt>
                <c:pt idx="5">
                  <c:v>45</c:v>
                </c:pt>
                <c:pt idx="6">
                  <c:v>31</c:v>
                </c:pt>
                <c:pt idx="7">
                  <c:v>52</c:v>
                </c:pt>
                <c:pt idx="8">
                  <c:v>67</c:v>
                </c:pt>
                <c:pt idx="9">
                  <c:v>93</c:v>
                </c:pt>
                <c:pt idx="10">
                  <c:v>112</c:v>
                </c:pt>
                <c:pt idx="11">
                  <c:v>50</c:v>
                </c:pt>
                <c:pt idx="12">
                  <c:v>140</c:v>
                </c:pt>
                <c:pt idx="13">
                  <c:v>29</c:v>
                </c:pt>
                <c:pt idx="14">
                  <c:v>28</c:v>
                </c:pt>
              </c:numCache>
            </c:numRef>
          </c:val>
          <c:extLst>
            <c:ext xmlns:c16="http://schemas.microsoft.com/office/drawing/2014/chart" uri="{C3380CC4-5D6E-409C-BE32-E72D297353CC}">
              <c16:uniqueId val="{00000005-8EFA-4F52-BF4C-1436155FE33F}"/>
            </c:ext>
          </c:extLst>
        </c:ser>
        <c:ser>
          <c:idx val="6"/>
          <c:order val="6"/>
          <c:tx>
            <c:strRef>
              <c:f>Taul6!$H$3:$H$4</c:f>
              <c:strCache>
                <c:ptCount val="1"/>
                <c:pt idx="0">
                  <c:v>68 - Yrityksen investointituki</c:v>
                </c:pt>
              </c:strCache>
            </c:strRef>
          </c:tx>
          <c:spPr>
            <a:solidFill>
              <a:schemeClr val="accent1">
                <a:lumMod val="60000"/>
              </a:schemeClr>
            </a:solidFill>
            <a:ln>
              <a:noFill/>
            </a:ln>
            <a:effectLst/>
          </c:spPr>
          <c:invertIfNegative val="0"/>
          <c:cat>
            <c:strRef>
              <c:f>Taul6!$A$5:$A$20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Taul6!$H$5:$H$20</c:f>
              <c:numCache>
                <c:formatCode>General</c:formatCode>
                <c:ptCount val="15"/>
                <c:pt idx="0">
                  <c:v>123</c:v>
                </c:pt>
                <c:pt idx="1">
                  <c:v>75</c:v>
                </c:pt>
                <c:pt idx="2">
                  <c:v>33</c:v>
                </c:pt>
                <c:pt idx="3">
                  <c:v>30</c:v>
                </c:pt>
                <c:pt idx="4">
                  <c:v>26</c:v>
                </c:pt>
                <c:pt idx="5">
                  <c:v>104</c:v>
                </c:pt>
                <c:pt idx="6">
                  <c:v>111</c:v>
                </c:pt>
                <c:pt idx="7">
                  <c:v>88</c:v>
                </c:pt>
                <c:pt idx="8">
                  <c:v>72</c:v>
                </c:pt>
                <c:pt idx="9">
                  <c:v>48</c:v>
                </c:pt>
                <c:pt idx="10">
                  <c:v>186</c:v>
                </c:pt>
                <c:pt idx="11">
                  <c:v>87</c:v>
                </c:pt>
                <c:pt idx="12">
                  <c:v>112</c:v>
                </c:pt>
                <c:pt idx="13">
                  <c:v>41</c:v>
                </c:pt>
                <c:pt idx="14">
                  <c:v>32</c:v>
                </c:pt>
              </c:numCache>
            </c:numRef>
          </c:val>
          <c:extLst>
            <c:ext xmlns:c16="http://schemas.microsoft.com/office/drawing/2014/chart" uri="{C3380CC4-5D6E-409C-BE32-E72D297353CC}">
              <c16:uniqueId val="{00000006-8EFA-4F52-BF4C-1436155FE33F}"/>
            </c:ext>
          </c:extLst>
        </c:ser>
        <c:ser>
          <c:idx val="7"/>
          <c:order val="7"/>
          <c:tx>
            <c:strRef>
              <c:f>Taul6!$I$3:$I$4</c:f>
              <c:strCache>
                <c:ptCount val="1"/>
                <c:pt idx="0">
                  <c:v>69 - Yrityksen käynnistystuki</c:v>
                </c:pt>
              </c:strCache>
            </c:strRef>
          </c:tx>
          <c:spPr>
            <a:solidFill>
              <a:schemeClr val="accent2">
                <a:lumMod val="60000"/>
              </a:schemeClr>
            </a:solidFill>
            <a:ln>
              <a:noFill/>
            </a:ln>
            <a:effectLst/>
          </c:spPr>
          <c:invertIfNegative val="0"/>
          <c:cat>
            <c:strRef>
              <c:f>Taul6!$A$5:$A$20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Taul6!$I$5:$I$20</c:f>
              <c:numCache>
                <c:formatCode>General</c:formatCode>
                <c:ptCount val="15"/>
                <c:pt idx="0">
                  <c:v>98</c:v>
                </c:pt>
                <c:pt idx="1">
                  <c:v>46</c:v>
                </c:pt>
                <c:pt idx="2">
                  <c:v>30</c:v>
                </c:pt>
                <c:pt idx="3">
                  <c:v>50</c:v>
                </c:pt>
                <c:pt idx="4">
                  <c:v>48</c:v>
                </c:pt>
                <c:pt idx="5">
                  <c:v>78</c:v>
                </c:pt>
                <c:pt idx="6">
                  <c:v>46</c:v>
                </c:pt>
                <c:pt idx="7">
                  <c:v>127</c:v>
                </c:pt>
                <c:pt idx="8">
                  <c:v>31</c:v>
                </c:pt>
                <c:pt idx="9">
                  <c:v>31</c:v>
                </c:pt>
                <c:pt idx="10">
                  <c:v>213</c:v>
                </c:pt>
                <c:pt idx="11">
                  <c:v>30</c:v>
                </c:pt>
                <c:pt idx="12">
                  <c:v>76</c:v>
                </c:pt>
                <c:pt idx="13">
                  <c:v>21</c:v>
                </c:pt>
                <c:pt idx="14">
                  <c:v>34</c:v>
                </c:pt>
              </c:numCache>
            </c:numRef>
          </c:val>
          <c:extLst>
            <c:ext xmlns:c16="http://schemas.microsoft.com/office/drawing/2014/chart" uri="{C3380CC4-5D6E-409C-BE32-E72D297353CC}">
              <c16:uniqueId val="{00000007-8EFA-4F52-BF4C-1436155FE33F}"/>
            </c:ext>
          </c:extLst>
        </c:ser>
        <c:ser>
          <c:idx val="8"/>
          <c:order val="8"/>
          <c:tx>
            <c:strRef>
              <c:f>Taul6!$J$3:$J$4</c:f>
              <c:strCache>
                <c:ptCount val="1"/>
                <c:pt idx="0">
                  <c:v>70 - Yrityksen kehittämistuki</c:v>
                </c:pt>
              </c:strCache>
            </c:strRef>
          </c:tx>
          <c:spPr>
            <a:solidFill>
              <a:schemeClr val="accent3">
                <a:lumMod val="60000"/>
              </a:schemeClr>
            </a:solidFill>
            <a:ln>
              <a:noFill/>
            </a:ln>
            <a:effectLst/>
          </c:spPr>
          <c:invertIfNegative val="0"/>
          <c:cat>
            <c:strRef>
              <c:f>Taul6!$A$5:$A$20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Taul6!$J$5:$J$20</c:f>
              <c:numCache>
                <c:formatCode>General</c:formatCode>
                <c:ptCount val="15"/>
                <c:pt idx="0">
                  <c:v>140</c:v>
                </c:pt>
                <c:pt idx="1">
                  <c:v>94</c:v>
                </c:pt>
                <c:pt idx="2">
                  <c:v>39</c:v>
                </c:pt>
                <c:pt idx="3">
                  <c:v>72</c:v>
                </c:pt>
                <c:pt idx="4">
                  <c:v>29</c:v>
                </c:pt>
                <c:pt idx="5">
                  <c:v>123</c:v>
                </c:pt>
                <c:pt idx="6">
                  <c:v>80</c:v>
                </c:pt>
                <c:pt idx="7">
                  <c:v>166</c:v>
                </c:pt>
                <c:pt idx="8">
                  <c:v>49</c:v>
                </c:pt>
                <c:pt idx="9">
                  <c:v>39</c:v>
                </c:pt>
                <c:pt idx="10">
                  <c:v>214</c:v>
                </c:pt>
                <c:pt idx="11">
                  <c:v>34</c:v>
                </c:pt>
                <c:pt idx="12">
                  <c:v>100</c:v>
                </c:pt>
                <c:pt idx="13">
                  <c:v>33</c:v>
                </c:pt>
                <c:pt idx="14">
                  <c:v>78</c:v>
                </c:pt>
              </c:numCache>
            </c:numRef>
          </c:val>
          <c:extLst>
            <c:ext xmlns:c16="http://schemas.microsoft.com/office/drawing/2014/chart" uri="{C3380CC4-5D6E-409C-BE32-E72D297353CC}">
              <c16:uniqueId val="{00000008-8EFA-4F52-BF4C-1436155FE33F}"/>
            </c:ext>
          </c:extLst>
        </c:ser>
        <c:dLbls>
          <c:showLegendKey val="0"/>
          <c:showVal val="0"/>
          <c:showCatName val="0"/>
          <c:showSerName val="0"/>
          <c:showPercent val="0"/>
          <c:showBubbleSize val="0"/>
        </c:dLbls>
        <c:gapWidth val="150"/>
        <c:overlap val="100"/>
        <c:axId val="1135027352"/>
        <c:axId val="989471528"/>
      </c:barChart>
      <c:catAx>
        <c:axId val="113502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89471528"/>
        <c:crosses val="autoZero"/>
        <c:auto val="1"/>
        <c:lblAlgn val="ctr"/>
        <c:lblOffset val="100"/>
        <c:noMultiLvlLbl val="0"/>
      </c:catAx>
      <c:valAx>
        <c:axId val="989471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35027352"/>
        <c:crosses val="autoZero"/>
        <c:crossBetween val="between"/>
      </c:valAx>
      <c:spPr>
        <a:noFill/>
        <a:ln>
          <a:noFill/>
        </a:ln>
        <a:effectLst/>
      </c:spPr>
    </c:plotArea>
    <c:legend>
      <c:legendPos val="r"/>
      <c:layout>
        <c:manualLayout>
          <c:xMode val="edge"/>
          <c:yMode val="edge"/>
          <c:x val="9.1138815723183081E-2"/>
          <c:y val="0.16593073782443862"/>
          <c:w val="0.3351731056160811"/>
          <c:h val="0.332722984916460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[Leader-hankkeiden myönnöt 3.11.2025.xlsx]Taul7!Pivot-taulukko18</c:name>
    <c:fmtId val="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4258352157415511E-2"/>
          <c:y val="1.73053980758705E-2"/>
          <c:w val="0.61110723630123498"/>
          <c:h val="0.7380737492655034"/>
        </c:manualLayout>
      </c:layout>
      <c:barChart>
        <c:barDir val="col"/>
        <c:grouping val="stacked"/>
        <c:varyColors val="0"/>
        <c:ser>
          <c:idx val="0"/>
          <c:order val="0"/>
          <c:tx>
            <c:strRef>
              <c:f>Taul7!$B$3:$B$4</c:f>
              <c:strCache>
                <c:ptCount val="1"/>
                <c:pt idx="0">
                  <c:v>60 - Koulutushankkeet</c:v>
                </c:pt>
              </c:strCache>
            </c:strRef>
          </c:tx>
          <c:spPr>
            <a:solidFill>
              <a:schemeClr val="accent1"/>
            </a:solidFill>
            <a:ln>
              <a:noFill/>
            </a:ln>
            <a:effectLst/>
          </c:spPr>
          <c:invertIfNegative val="0"/>
          <c:cat>
            <c:strRef>
              <c:f>Taul7!$A$5:$A$20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Taul7!$B$5:$B$20</c:f>
              <c:numCache>
                <c:formatCode>General</c:formatCode>
                <c:ptCount val="15"/>
                <c:pt idx="0">
                  <c:v>28285.13</c:v>
                </c:pt>
                <c:pt idx="1">
                  <c:v>5836.54</c:v>
                </c:pt>
                <c:pt idx="5">
                  <c:v>15158.73</c:v>
                </c:pt>
                <c:pt idx="6">
                  <c:v>93675.18</c:v>
                </c:pt>
                <c:pt idx="8">
                  <c:v>7667.4</c:v>
                </c:pt>
                <c:pt idx="10">
                  <c:v>4449.08</c:v>
                </c:pt>
                <c:pt idx="12">
                  <c:v>35126.97</c:v>
                </c:pt>
                <c:pt idx="14">
                  <c:v>87714.45</c:v>
                </c:pt>
              </c:numCache>
            </c:numRef>
          </c:val>
          <c:extLst>
            <c:ext xmlns:c16="http://schemas.microsoft.com/office/drawing/2014/chart" uri="{C3380CC4-5D6E-409C-BE32-E72D297353CC}">
              <c16:uniqueId val="{00000000-4F8D-42AF-B1BE-BEDAABFB34CF}"/>
            </c:ext>
          </c:extLst>
        </c:ser>
        <c:ser>
          <c:idx val="1"/>
          <c:order val="1"/>
          <c:tx>
            <c:strRef>
              <c:f>Taul7!$C$3:$C$4</c:f>
              <c:strCache>
                <c:ptCount val="1"/>
                <c:pt idx="0">
                  <c:v>61 - Tiedonvälityshankkeet</c:v>
                </c:pt>
              </c:strCache>
            </c:strRef>
          </c:tx>
          <c:spPr>
            <a:solidFill>
              <a:schemeClr val="accent2"/>
            </a:solidFill>
            <a:ln>
              <a:noFill/>
            </a:ln>
            <a:effectLst/>
          </c:spPr>
          <c:invertIfNegative val="0"/>
          <c:cat>
            <c:strRef>
              <c:f>Taul7!$A$5:$A$20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Taul7!$C$5:$C$20</c:f>
              <c:numCache>
                <c:formatCode>General</c:formatCode>
                <c:ptCount val="15"/>
                <c:pt idx="0">
                  <c:v>367311.39999999997</c:v>
                </c:pt>
                <c:pt idx="1">
                  <c:v>60903.49</c:v>
                </c:pt>
                <c:pt idx="2">
                  <c:v>263833.17</c:v>
                </c:pt>
                <c:pt idx="3">
                  <c:v>105718.12</c:v>
                </c:pt>
                <c:pt idx="5">
                  <c:v>166543.93</c:v>
                </c:pt>
                <c:pt idx="6">
                  <c:v>32521.420000000002</c:v>
                </c:pt>
                <c:pt idx="7">
                  <c:v>27673.809999999998</c:v>
                </c:pt>
                <c:pt idx="8">
                  <c:v>26207.94</c:v>
                </c:pt>
                <c:pt idx="10">
                  <c:v>23848.23</c:v>
                </c:pt>
                <c:pt idx="11">
                  <c:v>163063.03999999998</c:v>
                </c:pt>
                <c:pt idx="12">
                  <c:v>79957.319999999992</c:v>
                </c:pt>
                <c:pt idx="13">
                  <c:v>67417.27</c:v>
                </c:pt>
                <c:pt idx="14">
                  <c:v>77805.39</c:v>
                </c:pt>
              </c:numCache>
            </c:numRef>
          </c:val>
          <c:extLst>
            <c:ext xmlns:c16="http://schemas.microsoft.com/office/drawing/2014/chart" uri="{C3380CC4-5D6E-409C-BE32-E72D297353CC}">
              <c16:uniqueId val="{00000001-4F8D-42AF-B1BE-BEDAABFB34CF}"/>
            </c:ext>
          </c:extLst>
        </c:ser>
        <c:ser>
          <c:idx val="2"/>
          <c:order val="2"/>
          <c:tx>
            <c:strRef>
              <c:f>Taul7!$D$3:$D$4</c:f>
              <c:strCache>
                <c:ptCount val="1"/>
                <c:pt idx="0">
                  <c:v>62 - Yhteistyöhankkeet</c:v>
                </c:pt>
              </c:strCache>
            </c:strRef>
          </c:tx>
          <c:spPr>
            <a:solidFill>
              <a:schemeClr val="accent3"/>
            </a:solidFill>
            <a:ln>
              <a:noFill/>
            </a:ln>
            <a:effectLst/>
          </c:spPr>
          <c:invertIfNegative val="0"/>
          <c:cat>
            <c:strRef>
              <c:f>Taul7!$A$5:$A$20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Taul7!$D$5:$D$20</c:f>
              <c:numCache>
                <c:formatCode>General</c:formatCode>
                <c:ptCount val="15"/>
                <c:pt idx="0">
                  <c:v>2144899.3199999998</c:v>
                </c:pt>
                <c:pt idx="1">
                  <c:v>728862.21</c:v>
                </c:pt>
                <c:pt idx="2">
                  <c:v>1398375.3399999999</c:v>
                </c:pt>
                <c:pt idx="3">
                  <c:v>1000462.7899999999</c:v>
                </c:pt>
                <c:pt idx="4">
                  <c:v>588468.84</c:v>
                </c:pt>
                <c:pt idx="5">
                  <c:v>949232.59000000008</c:v>
                </c:pt>
                <c:pt idx="6">
                  <c:v>1349260.3</c:v>
                </c:pt>
                <c:pt idx="7">
                  <c:v>984945.36</c:v>
                </c:pt>
                <c:pt idx="8">
                  <c:v>1607658.3800000004</c:v>
                </c:pt>
                <c:pt idx="9">
                  <c:v>804848.99000000022</c:v>
                </c:pt>
                <c:pt idx="10">
                  <c:v>2269336.42</c:v>
                </c:pt>
                <c:pt idx="11">
                  <c:v>670679.44999999984</c:v>
                </c:pt>
                <c:pt idx="12">
                  <c:v>1099367.19</c:v>
                </c:pt>
                <c:pt idx="13">
                  <c:v>672533.69</c:v>
                </c:pt>
                <c:pt idx="14">
                  <c:v>713075.39</c:v>
                </c:pt>
              </c:numCache>
            </c:numRef>
          </c:val>
          <c:extLst>
            <c:ext xmlns:c16="http://schemas.microsoft.com/office/drawing/2014/chart" uri="{C3380CC4-5D6E-409C-BE32-E72D297353CC}">
              <c16:uniqueId val="{00000002-4F8D-42AF-B1BE-BEDAABFB34CF}"/>
            </c:ext>
          </c:extLst>
        </c:ser>
        <c:ser>
          <c:idx val="3"/>
          <c:order val="3"/>
          <c:tx>
            <c:strRef>
              <c:f>Taul7!$E$3:$E$4</c:f>
              <c:strCache>
                <c:ptCount val="1"/>
                <c:pt idx="0">
                  <c:v>63 - Yleishyödylliset ympäristö- ja ilmastoinvestoinnit</c:v>
                </c:pt>
              </c:strCache>
            </c:strRef>
          </c:tx>
          <c:spPr>
            <a:solidFill>
              <a:schemeClr val="accent4"/>
            </a:solidFill>
            <a:ln>
              <a:noFill/>
            </a:ln>
            <a:effectLst/>
          </c:spPr>
          <c:invertIfNegative val="0"/>
          <c:cat>
            <c:strRef>
              <c:f>Taul7!$A$5:$A$20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Taul7!$E$5:$E$20</c:f>
              <c:numCache>
                <c:formatCode>General</c:formatCode>
                <c:ptCount val="15"/>
                <c:pt idx="0">
                  <c:v>48784.73</c:v>
                </c:pt>
                <c:pt idx="1">
                  <c:v>7217.99</c:v>
                </c:pt>
                <c:pt idx="2">
                  <c:v>157620.15000000002</c:v>
                </c:pt>
                <c:pt idx="3">
                  <c:v>32250</c:v>
                </c:pt>
                <c:pt idx="4">
                  <c:v>41407.9</c:v>
                </c:pt>
                <c:pt idx="5">
                  <c:v>40481.800000000003</c:v>
                </c:pt>
                <c:pt idx="6">
                  <c:v>23488.06</c:v>
                </c:pt>
                <c:pt idx="7">
                  <c:v>100747.23999999999</c:v>
                </c:pt>
                <c:pt idx="8">
                  <c:v>7150.25</c:v>
                </c:pt>
                <c:pt idx="9">
                  <c:v>38224.86</c:v>
                </c:pt>
                <c:pt idx="10">
                  <c:v>255528.01999999996</c:v>
                </c:pt>
                <c:pt idx="11">
                  <c:v>83965.199999999983</c:v>
                </c:pt>
                <c:pt idx="12">
                  <c:v>94682.23</c:v>
                </c:pt>
                <c:pt idx="13">
                  <c:v>19666.34</c:v>
                </c:pt>
                <c:pt idx="14">
                  <c:v>49168.5</c:v>
                </c:pt>
              </c:numCache>
            </c:numRef>
          </c:val>
          <c:extLst>
            <c:ext xmlns:c16="http://schemas.microsoft.com/office/drawing/2014/chart" uri="{C3380CC4-5D6E-409C-BE32-E72D297353CC}">
              <c16:uniqueId val="{00000003-4F8D-42AF-B1BE-BEDAABFB34CF}"/>
            </c:ext>
          </c:extLst>
        </c:ser>
        <c:ser>
          <c:idx val="4"/>
          <c:order val="4"/>
          <c:tx>
            <c:strRef>
              <c:f>Taul7!$F$3:$F$4</c:f>
              <c:strCache>
                <c:ptCount val="1"/>
                <c:pt idx="0">
                  <c:v>64 - Maaseudun toimintaympäristön kehittämisen investoinnit</c:v>
                </c:pt>
              </c:strCache>
            </c:strRef>
          </c:tx>
          <c:spPr>
            <a:solidFill>
              <a:schemeClr val="accent5"/>
            </a:solidFill>
            <a:ln>
              <a:noFill/>
            </a:ln>
            <a:effectLst/>
          </c:spPr>
          <c:invertIfNegative val="0"/>
          <c:cat>
            <c:strRef>
              <c:f>Taul7!$A$5:$A$20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Taul7!$F$5:$F$20</c:f>
              <c:numCache>
                <c:formatCode>General</c:formatCode>
                <c:ptCount val="15"/>
                <c:pt idx="0">
                  <c:v>1470219.68</c:v>
                </c:pt>
                <c:pt idx="1">
                  <c:v>711285.96000000008</c:v>
                </c:pt>
                <c:pt idx="2">
                  <c:v>1062803.0699999996</c:v>
                </c:pt>
                <c:pt idx="3">
                  <c:v>496136.31999999995</c:v>
                </c:pt>
                <c:pt idx="4">
                  <c:v>566854.38000000012</c:v>
                </c:pt>
                <c:pt idx="5">
                  <c:v>624763.7999999997</c:v>
                </c:pt>
                <c:pt idx="6">
                  <c:v>669841.34000000008</c:v>
                </c:pt>
                <c:pt idx="7">
                  <c:v>604549.53</c:v>
                </c:pt>
                <c:pt idx="8">
                  <c:v>553413.2300000001</c:v>
                </c:pt>
                <c:pt idx="9">
                  <c:v>925335.24000000022</c:v>
                </c:pt>
                <c:pt idx="10">
                  <c:v>2046975.1799999992</c:v>
                </c:pt>
                <c:pt idx="11">
                  <c:v>528698.05000000005</c:v>
                </c:pt>
                <c:pt idx="12">
                  <c:v>1219551.3699999996</c:v>
                </c:pt>
                <c:pt idx="13">
                  <c:v>653617.4</c:v>
                </c:pt>
                <c:pt idx="14">
                  <c:v>555463.89999999991</c:v>
                </c:pt>
              </c:numCache>
            </c:numRef>
          </c:val>
          <c:extLst>
            <c:ext xmlns:c16="http://schemas.microsoft.com/office/drawing/2014/chart" uri="{C3380CC4-5D6E-409C-BE32-E72D297353CC}">
              <c16:uniqueId val="{00000004-4F8D-42AF-B1BE-BEDAABFB34CF}"/>
            </c:ext>
          </c:extLst>
        </c:ser>
        <c:ser>
          <c:idx val="5"/>
          <c:order val="5"/>
          <c:tx>
            <c:strRef>
              <c:f>Taul7!$G$3:$G$4</c:f>
              <c:strCache>
                <c:ptCount val="1"/>
                <c:pt idx="0">
                  <c:v>66 - Pienhankkeet</c:v>
                </c:pt>
              </c:strCache>
            </c:strRef>
          </c:tx>
          <c:spPr>
            <a:solidFill>
              <a:schemeClr val="accent6"/>
            </a:solidFill>
            <a:ln>
              <a:noFill/>
            </a:ln>
            <a:effectLst/>
          </c:spPr>
          <c:invertIfNegative val="0"/>
          <c:cat>
            <c:strRef>
              <c:f>Taul7!$A$5:$A$20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Taul7!$G$5:$G$20</c:f>
              <c:numCache>
                <c:formatCode>General</c:formatCode>
                <c:ptCount val="15"/>
                <c:pt idx="0">
                  <c:v>145564.16</c:v>
                </c:pt>
                <c:pt idx="1">
                  <c:v>91018.010000000038</c:v>
                </c:pt>
                <c:pt idx="2">
                  <c:v>170399.28</c:v>
                </c:pt>
                <c:pt idx="3">
                  <c:v>73812.009999999995</c:v>
                </c:pt>
                <c:pt idx="4">
                  <c:v>56423.540000000008</c:v>
                </c:pt>
                <c:pt idx="5">
                  <c:v>64298.480000000018</c:v>
                </c:pt>
                <c:pt idx="6">
                  <c:v>59699.799999999996</c:v>
                </c:pt>
                <c:pt idx="7">
                  <c:v>78612.840000000026</c:v>
                </c:pt>
                <c:pt idx="8">
                  <c:v>112751.18999999999</c:v>
                </c:pt>
                <c:pt idx="9">
                  <c:v>162350.35</c:v>
                </c:pt>
                <c:pt idx="10">
                  <c:v>194233.56000000006</c:v>
                </c:pt>
                <c:pt idx="11">
                  <c:v>74322.89</c:v>
                </c:pt>
                <c:pt idx="12">
                  <c:v>234784.29999999987</c:v>
                </c:pt>
                <c:pt idx="13">
                  <c:v>43327.86</c:v>
                </c:pt>
                <c:pt idx="14">
                  <c:v>52944.21</c:v>
                </c:pt>
              </c:numCache>
            </c:numRef>
          </c:val>
          <c:extLst>
            <c:ext xmlns:c16="http://schemas.microsoft.com/office/drawing/2014/chart" uri="{C3380CC4-5D6E-409C-BE32-E72D297353CC}">
              <c16:uniqueId val="{00000005-4F8D-42AF-B1BE-BEDAABFB34CF}"/>
            </c:ext>
          </c:extLst>
        </c:ser>
        <c:ser>
          <c:idx val="6"/>
          <c:order val="6"/>
          <c:tx>
            <c:strRef>
              <c:f>Taul7!$H$3:$H$4</c:f>
              <c:strCache>
                <c:ptCount val="1"/>
                <c:pt idx="0">
                  <c:v>68 - Yrityksen investointituki</c:v>
                </c:pt>
              </c:strCache>
            </c:strRef>
          </c:tx>
          <c:spPr>
            <a:solidFill>
              <a:schemeClr val="accent1">
                <a:lumMod val="60000"/>
              </a:schemeClr>
            </a:solidFill>
            <a:ln>
              <a:noFill/>
            </a:ln>
            <a:effectLst/>
          </c:spPr>
          <c:invertIfNegative val="0"/>
          <c:cat>
            <c:strRef>
              <c:f>Taul7!$A$5:$A$20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Taul7!$H$5:$H$20</c:f>
              <c:numCache>
                <c:formatCode>General</c:formatCode>
                <c:ptCount val="15"/>
                <c:pt idx="0">
                  <c:v>655269.04000000015</c:v>
                </c:pt>
                <c:pt idx="1">
                  <c:v>392628.63999999984</c:v>
                </c:pt>
                <c:pt idx="2">
                  <c:v>138560.46000000002</c:v>
                </c:pt>
                <c:pt idx="3">
                  <c:v>147479.84999999995</c:v>
                </c:pt>
                <c:pt idx="4">
                  <c:v>190381.17000000004</c:v>
                </c:pt>
                <c:pt idx="5">
                  <c:v>423310.01000000013</c:v>
                </c:pt>
                <c:pt idx="6">
                  <c:v>614291.69000000018</c:v>
                </c:pt>
                <c:pt idx="7">
                  <c:v>336001.53999999992</c:v>
                </c:pt>
                <c:pt idx="8">
                  <c:v>288372.30000000005</c:v>
                </c:pt>
                <c:pt idx="9">
                  <c:v>186274.52999999997</c:v>
                </c:pt>
                <c:pt idx="10">
                  <c:v>1065128.3399999999</c:v>
                </c:pt>
                <c:pt idx="11">
                  <c:v>416157.73999999982</c:v>
                </c:pt>
                <c:pt idx="12">
                  <c:v>464384.84000000008</c:v>
                </c:pt>
                <c:pt idx="13">
                  <c:v>150072.04</c:v>
                </c:pt>
                <c:pt idx="14">
                  <c:v>118406.23999999999</c:v>
                </c:pt>
              </c:numCache>
            </c:numRef>
          </c:val>
          <c:extLst>
            <c:ext xmlns:c16="http://schemas.microsoft.com/office/drawing/2014/chart" uri="{C3380CC4-5D6E-409C-BE32-E72D297353CC}">
              <c16:uniqueId val="{00000006-4F8D-42AF-B1BE-BEDAABFB34CF}"/>
            </c:ext>
          </c:extLst>
        </c:ser>
        <c:ser>
          <c:idx val="7"/>
          <c:order val="7"/>
          <c:tx>
            <c:strRef>
              <c:f>Taul7!$I$3:$I$4</c:f>
              <c:strCache>
                <c:ptCount val="1"/>
                <c:pt idx="0">
                  <c:v>69 - Yrityksen käynnistystuki</c:v>
                </c:pt>
              </c:strCache>
            </c:strRef>
          </c:tx>
          <c:spPr>
            <a:solidFill>
              <a:schemeClr val="accent2">
                <a:lumMod val="60000"/>
              </a:schemeClr>
            </a:solidFill>
            <a:ln>
              <a:noFill/>
            </a:ln>
            <a:effectLst/>
          </c:spPr>
          <c:invertIfNegative val="0"/>
          <c:cat>
            <c:strRef>
              <c:f>Taul7!$A$5:$A$20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Taul7!$I$5:$I$20</c:f>
              <c:numCache>
                <c:formatCode>General</c:formatCode>
                <c:ptCount val="15"/>
                <c:pt idx="0">
                  <c:v>238650</c:v>
                </c:pt>
                <c:pt idx="1">
                  <c:v>112875</c:v>
                </c:pt>
                <c:pt idx="2">
                  <c:v>81700</c:v>
                </c:pt>
                <c:pt idx="3">
                  <c:v>122550</c:v>
                </c:pt>
                <c:pt idx="4">
                  <c:v>104275</c:v>
                </c:pt>
                <c:pt idx="5">
                  <c:v>193500</c:v>
                </c:pt>
                <c:pt idx="6">
                  <c:v>118250</c:v>
                </c:pt>
                <c:pt idx="7">
                  <c:v>338805.95</c:v>
                </c:pt>
                <c:pt idx="8">
                  <c:v>69875</c:v>
                </c:pt>
                <c:pt idx="9">
                  <c:v>77400</c:v>
                </c:pt>
                <c:pt idx="10">
                  <c:v>510625</c:v>
                </c:pt>
                <c:pt idx="11">
                  <c:v>68800</c:v>
                </c:pt>
                <c:pt idx="12">
                  <c:v>183825</c:v>
                </c:pt>
                <c:pt idx="13">
                  <c:v>53750</c:v>
                </c:pt>
                <c:pt idx="14">
                  <c:v>92450</c:v>
                </c:pt>
              </c:numCache>
            </c:numRef>
          </c:val>
          <c:extLst>
            <c:ext xmlns:c16="http://schemas.microsoft.com/office/drawing/2014/chart" uri="{C3380CC4-5D6E-409C-BE32-E72D297353CC}">
              <c16:uniqueId val="{00000007-4F8D-42AF-B1BE-BEDAABFB34CF}"/>
            </c:ext>
          </c:extLst>
        </c:ser>
        <c:ser>
          <c:idx val="8"/>
          <c:order val="8"/>
          <c:tx>
            <c:strRef>
              <c:f>Taul7!$J$3:$J$4</c:f>
              <c:strCache>
                <c:ptCount val="1"/>
                <c:pt idx="0">
                  <c:v>70 - Yrityksen kehittämistuki</c:v>
                </c:pt>
              </c:strCache>
            </c:strRef>
          </c:tx>
          <c:spPr>
            <a:solidFill>
              <a:schemeClr val="accent3">
                <a:lumMod val="60000"/>
              </a:schemeClr>
            </a:solidFill>
            <a:ln>
              <a:noFill/>
            </a:ln>
            <a:effectLst/>
          </c:spPr>
          <c:invertIfNegative val="0"/>
          <c:cat>
            <c:strRef>
              <c:f>Taul7!$A$5:$A$20</c:f>
              <c:strCache>
                <c:ptCount val="15"/>
                <c:pt idx="0">
                  <c:v>Etelä-Pohjanmaan ELY-keskus</c:v>
                </c:pt>
                <c:pt idx="1">
                  <c:v>Etelä-Savon ELY-keskus</c:v>
                </c:pt>
                <c:pt idx="2">
                  <c:v>Hämeen ELY-keskus</c:v>
                </c:pt>
                <c:pt idx="3">
                  <c:v>Kaakkois-Suomen ELY-keskus</c:v>
                </c:pt>
                <c:pt idx="4">
                  <c:v>Kainuun ELY-keskus</c:v>
                </c:pt>
                <c:pt idx="5">
                  <c:v>Keski-Suomen ELY-keskus</c:v>
                </c:pt>
                <c:pt idx="6">
                  <c:v>Lapin ELY-keskus</c:v>
                </c:pt>
                <c:pt idx="7">
                  <c:v>Pirkanmaan ELY-keskus</c:v>
                </c:pt>
                <c:pt idx="8">
                  <c:v>Pohjanmaan ELY-keskus</c:v>
                </c:pt>
                <c:pt idx="9">
                  <c:v>Pohjois-Karjalan ELY-keskus</c:v>
                </c:pt>
                <c:pt idx="10">
                  <c:v>Pohjois-Pohjanmaan ELY-keskus</c:v>
                </c:pt>
                <c:pt idx="11">
                  <c:v>Pohjois-Savon ELY-keskus</c:v>
                </c:pt>
                <c:pt idx="12">
                  <c:v>Satakunnan ELY-keskus</c:v>
                </c:pt>
                <c:pt idx="13">
                  <c:v>Uudenmaan ELY-keskus</c:v>
                </c:pt>
                <c:pt idx="14">
                  <c:v>Varsinais-Suomen ELY-keskus</c:v>
                </c:pt>
              </c:strCache>
            </c:strRef>
          </c:cat>
          <c:val>
            <c:numRef>
              <c:f>Taul7!$J$5:$J$20</c:f>
              <c:numCache>
                <c:formatCode>General</c:formatCode>
                <c:ptCount val="15"/>
                <c:pt idx="0">
                  <c:v>164690</c:v>
                </c:pt>
                <c:pt idx="1">
                  <c:v>116100</c:v>
                </c:pt>
                <c:pt idx="2">
                  <c:v>45150</c:v>
                </c:pt>
                <c:pt idx="3">
                  <c:v>84280</c:v>
                </c:pt>
                <c:pt idx="4">
                  <c:v>32680</c:v>
                </c:pt>
                <c:pt idx="5">
                  <c:v>152650</c:v>
                </c:pt>
                <c:pt idx="6">
                  <c:v>94170</c:v>
                </c:pt>
                <c:pt idx="7">
                  <c:v>204680</c:v>
                </c:pt>
                <c:pt idx="8">
                  <c:v>58050</c:v>
                </c:pt>
                <c:pt idx="9">
                  <c:v>47300</c:v>
                </c:pt>
                <c:pt idx="10">
                  <c:v>272190</c:v>
                </c:pt>
                <c:pt idx="11">
                  <c:v>38700</c:v>
                </c:pt>
                <c:pt idx="12">
                  <c:v>113950</c:v>
                </c:pt>
                <c:pt idx="13">
                  <c:v>40420</c:v>
                </c:pt>
                <c:pt idx="14">
                  <c:v>86430</c:v>
                </c:pt>
              </c:numCache>
            </c:numRef>
          </c:val>
          <c:extLst>
            <c:ext xmlns:c16="http://schemas.microsoft.com/office/drawing/2014/chart" uri="{C3380CC4-5D6E-409C-BE32-E72D297353CC}">
              <c16:uniqueId val="{00000008-4F8D-42AF-B1BE-BEDAABFB34CF}"/>
            </c:ext>
          </c:extLst>
        </c:ser>
        <c:dLbls>
          <c:showLegendKey val="0"/>
          <c:showVal val="0"/>
          <c:showCatName val="0"/>
          <c:showSerName val="0"/>
          <c:showPercent val="0"/>
          <c:showBubbleSize val="0"/>
        </c:dLbls>
        <c:gapWidth val="150"/>
        <c:overlap val="100"/>
        <c:axId val="1828603392"/>
        <c:axId val="1828610952"/>
      </c:barChart>
      <c:catAx>
        <c:axId val="182860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28610952"/>
        <c:crosses val="autoZero"/>
        <c:auto val="1"/>
        <c:lblAlgn val="ctr"/>
        <c:lblOffset val="100"/>
        <c:noMultiLvlLbl val="0"/>
      </c:catAx>
      <c:valAx>
        <c:axId val="1828610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28603392"/>
        <c:crosses val="autoZero"/>
        <c:crossBetween val="between"/>
      </c:valAx>
      <c:spPr>
        <a:noFill/>
        <a:ln>
          <a:noFill/>
        </a:ln>
        <a:effectLst/>
      </c:spPr>
    </c:plotArea>
    <c:legend>
      <c:legendPos val="r"/>
      <c:layout>
        <c:manualLayout>
          <c:xMode val="edge"/>
          <c:yMode val="edge"/>
          <c:x val="0.17064617220037834"/>
          <c:y val="0.13152393626698441"/>
          <c:w val="0.273864289583448"/>
          <c:h val="0.3166357318135880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[Leader-hankkeiden myönnöt 3.11.2025.xlsx]Taul8!Pivot-taulukko19</c:name>
    <c:fmtId val="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Taul8!$B$3:$B$4</c:f>
              <c:strCache>
                <c:ptCount val="1"/>
                <c:pt idx="0">
                  <c:v>60 - Koulutushankkeet</c:v>
                </c:pt>
              </c:strCache>
            </c:strRef>
          </c:tx>
          <c:spPr>
            <a:solidFill>
              <a:schemeClr val="accent1"/>
            </a:solidFill>
            <a:ln>
              <a:noFill/>
            </a:ln>
            <a:effectLst/>
          </c:spPr>
          <c:invertIfNegative val="0"/>
          <c:cat>
            <c:strRef>
              <c:f>Taul8!$A$5:$A$57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Taul8!$B$5:$B$57</c:f>
              <c:numCache>
                <c:formatCode>General</c:formatCode>
                <c:ptCount val="52"/>
                <c:pt idx="0">
                  <c:v>1</c:v>
                </c:pt>
                <c:pt idx="5">
                  <c:v>1</c:v>
                </c:pt>
                <c:pt idx="8">
                  <c:v>1</c:v>
                </c:pt>
                <c:pt idx="10">
                  <c:v>1</c:v>
                </c:pt>
                <c:pt idx="19">
                  <c:v>1</c:v>
                </c:pt>
                <c:pt idx="23">
                  <c:v>1</c:v>
                </c:pt>
                <c:pt idx="25">
                  <c:v>1</c:v>
                </c:pt>
                <c:pt idx="29">
                  <c:v>1</c:v>
                </c:pt>
                <c:pt idx="36">
                  <c:v>2</c:v>
                </c:pt>
                <c:pt idx="43">
                  <c:v>1</c:v>
                </c:pt>
                <c:pt idx="46">
                  <c:v>1</c:v>
                </c:pt>
              </c:numCache>
            </c:numRef>
          </c:val>
          <c:extLst>
            <c:ext xmlns:c16="http://schemas.microsoft.com/office/drawing/2014/chart" uri="{C3380CC4-5D6E-409C-BE32-E72D297353CC}">
              <c16:uniqueId val="{00000000-2B73-474B-9A6B-7413A3B0E886}"/>
            </c:ext>
          </c:extLst>
        </c:ser>
        <c:ser>
          <c:idx val="1"/>
          <c:order val="1"/>
          <c:tx>
            <c:strRef>
              <c:f>Taul8!$C$3:$C$4</c:f>
              <c:strCache>
                <c:ptCount val="1"/>
                <c:pt idx="0">
                  <c:v>61 - Tiedonvälityshankkeet</c:v>
                </c:pt>
              </c:strCache>
            </c:strRef>
          </c:tx>
          <c:spPr>
            <a:solidFill>
              <a:schemeClr val="accent2"/>
            </a:solidFill>
            <a:ln>
              <a:noFill/>
            </a:ln>
            <a:effectLst/>
          </c:spPr>
          <c:invertIfNegative val="0"/>
          <c:cat>
            <c:strRef>
              <c:f>Taul8!$A$5:$A$57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Taul8!$C$5:$C$57</c:f>
              <c:numCache>
                <c:formatCode>General</c:formatCode>
                <c:ptCount val="52"/>
                <c:pt idx="0">
                  <c:v>12</c:v>
                </c:pt>
                <c:pt idx="1">
                  <c:v>1</c:v>
                </c:pt>
                <c:pt idx="4">
                  <c:v>2</c:v>
                </c:pt>
                <c:pt idx="5">
                  <c:v>2</c:v>
                </c:pt>
                <c:pt idx="8">
                  <c:v>4</c:v>
                </c:pt>
                <c:pt idx="9">
                  <c:v>1</c:v>
                </c:pt>
                <c:pt idx="10">
                  <c:v>1</c:v>
                </c:pt>
                <c:pt idx="11">
                  <c:v>3</c:v>
                </c:pt>
                <c:pt idx="12">
                  <c:v>1</c:v>
                </c:pt>
                <c:pt idx="15">
                  <c:v>3</c:v>
                </c:pt>
                <c:pt idx="16">
                  <c:v>3</c:v>
                </c:pt>
                <c:pt idx="20">
                  <c:v>2</c:v>
                </c:pt>
                <c:pt idx="21">
                  <c:v>2</c:v>
                </c:pt>
                <c:pt idx="23">
                  <c:v>1</c:v>
                </c:pt>
                <c:pt idx="26">
                  <c:v>1</c:v>
                </c:pt>
                <c:pt idx="27">
                  <c:v>3</c:v>
                </c:pt>
                <c:pt idx="28">
                  <c:v>2</c:v>
                </c:pt>
                <c:pt idx="29">
                  <c:v>2</c:v>
                </c:pt>
                <c:pt idx="31">
                  <c:v>1</c:v>
                </c:pt>
                <c:pt idx="35">
                  <c:v>1</c:v>
                </c:pt>
                <c:pt idx="36">
                  <c:v>1</c:v>
                </c:pt>
                <c:pt idx="37">
                  <c:v>1</c:v>
                </c:pt>
                <c:pt idx="40">
                  <c:v>1</c:v>
                </c:pt>
                <c:pt idx="41">
                  <c:v>8</c:v>
                </c:pt>
                <c:pt idx="43">
                  <c:v>2</c:v>
                </c:pt>
                <c:pt idx="44">
                  <c:v>4</c:v>
                </c:pt>
                <c:pt idx="47">
                  <c:v>2</c:v>
                </c:pt>
                <c:pt idx="48">
                  <c:v>1</c:v>
                </c:pt>
              </c:numCache>
            </c:numRef>
          </c:val>
          <c:extLst>
            <c:ext xmlns:c16="http://schemas.microsoft.com/office/drawing/2014/chart" uri="{C3380CC4-5D6E-409C-BE32-E72D297353CC}">
              <c16:uniqueId val="{00000001-2B73-474B-9A6B-7413A3B0E886}"/>
            </c:ext>
          </c:extLst>
        </c:ser>
        <c:ser>
          <c:idx val="2"/>
          <c:order val="2"/>
          <c:tx>
            <c:strRef>
              <c:f>Taul8!$D$3:$D$4</c:f>
              <c:strCache>
                <c:ptCount val="1"/>
                <c:pt idx="0">
                  <c:v>62 - Yhteistyöhankkeet</c:v>
                </c:pt>
              </c:strCache>
            </c:strRef>
          </c:tx>
          <c:spPr>
            <a:solidFill>
              <a:schemeClr val="accent3"/>
            </a:solidFill>
            <a:ln>
              <a:noFill/>
            </a:ln>
            <a:effectLst/>
          </c:spPr>
          <c:invertIfNegative val="0"/>
          <c:cat>
            <c:strRef>
              <c:f>Taul8!$A$5:$A$57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Taul8!$D$5:$D$57</c:f>
              <c:numCache>
                <c:formatCode>General</c:formatCode>
                <c:ptCount val="52"/>
                <c:pt idx="0">
                  <c:v>14</c:v>
                </c:pt>
                <c:pt idx="1">
                  <c:v>28</c:v>
                </c:pt>
                <c:pt idx="2">
                  <c:v>27</c:v>
                </c:pt>
                <c:pt idx="3">
                  <c:v>12</c:v>
                </c:pt>
                <c:pt idx="4">
                  <c:v>13</c:v>
                </c:pt>
                <c:pt idx="5">
                  <c:v>12</c:v>
                </c:pt>
                <c:pt idx="6">
                  <c:v>7</c:v>
                </c:pt>
                <c:pt idx="7">
                  <c:v>19</c:v>
                </c:pt>
                <c:pt idx="8">
                  <c:v>13</c:v>
                </c:pt>
                <c:pt idx="9">
                  <c:v>16</c:v>
                </c:pt>
                <c:pt idx="10">
                  <c:v>6</c:v>
                </c:pt>
                <c:pt idx="11">
                  <c:v>7</c:v>
                </c:pt>
                <c:pt idx="12">
                  <c:v>19</c:v>
                </c:pt>
                <c:pt idx="13">
                  <c:v>15</c:v>
                </c:pt>
                <c:pt idx="14">
                  <c:v>4</c:v>
                </c:pt>
                <c:pt idx="15">
                  <c:v>12</c:v>
                </c:pt>
                <c:pt idx="16">
                  <c:v>3</c:v>
                </c:pt>
                <c:pt idx="17">
                  <c:v>10</c:v>
                </c:pt>
                <c:pt idx="18">
                  <c:v>20</c:v>
                </c:pt>
                <c:pt idx="19">
                  <c:v>8</c:v>
                </c:pt>
                <c:pt idx="20">
                  <c:v>22</c:v>
                </c:pt>
                <c:pt idx="21">
                  <c:v>10</c:v>
                </c:pt>
                <c:pt idx="22">
                  <c:v>7</c:v>
                </c:pt>
                <c:pt idx="23">
                  <c:v>23</c:v>
                </c:pt>
                <c:pt idx="24">
                  <c:v>14</c:v>
                </c:pt>
                <c:pt idx="25">
                  <c:v>16</c:v>
                </c:pt>
                <c:pt idx="26">
                  <c:v>20</c:v>
                </c:pt>
                <c:pt idx="27">
                  <c:v>10</c:v>
                </c:pt>
                <c:pt idx="28">
                  <c:v>14</c:v>
                </c:pt>
                <c:pt idx="29">
                  <c:v>19</c:v>
                </c:pt>
                <c:pt idx="30">
                  <c:v>8</c:v>
                </c:pt>
                <c:pt idx="31">
                  <c:v>18</c:v>
                </c:pt>
                <c:pt idx="32">
                  <c:v>10</c:v>
                </c:pt>
                <c:pt idx="33">
                  <c:v>24</c:v>
                </c:pt>
                <c:pt idx="34">
                  <c:v>7</c:v>
                </c:pt>
                <c:pt idx="35">
                  <c:v>11</c:v>
                </c:pt>
                <c:pt idx="36">
                  <c:v>12</c:v>
                </c:pt>
                <c:pt idx="37">
                  <c:v>12</c:v>
                </c:pt>
                <c:pt idx="38">
                  <c:v>12</c:v>
                </c:pt>
                <c:pt idx="39">
                  <c:v>14</c:v>
                </c:pt>
                <c:pt idx="40">
                  <c:v>5</c:v>
                </c:pt>
                <c:pt idx="41">
                  <c:v>35</c:v>
                </c:pt>
                <c:pt idx="42">
                  <c:v>24</c:v>
                </c:pt>
                <c:pt idx="43">
                  <c:v>21</c:v>
                </c:pt>
                <c:pt idx="44">
                  <c:v>28</c:v>
                </c:pt>
                <c:pt idx="45">
                  <c:v>13</c:v>
                </c:pt>
                <c:pt idx="46">
                  <c:v>17</c:v>
                </c:pt>
                <c:pt idx="47">
                  <c:v>11</c:v>
                </c:pt>
                <c:pt idx="48">
                  <c:v>13</c:v>
                </c:pt>
                <c:pt idx="49">
                  <c:v>13</c:v>
                </c:pt>
                <c:pt idx="50">
                  <c:v>12</c:v>
                </c:pt>
                <c:pt idx="51">
                  <c:v>11</c:v>
                </c:pt>
              </c:numCache>
            </c:numRef>
          </c:val>
          <c:extLst>
            <c:ext xmlns:c16="http://schemas.microsoft.com/office/drawing/2014/chart" uri="{C3380CC4-5D6E-409C-BE32-E72D297353CC}">
              <c16:uniqueId val="{00000002-2B73-474B-9A6B-7413A3B0E886}"/>
            </c:ext>
          </c:extLst>
        </c:ser>
        <c:ser>
          <c:idx val="3"/>
          <c:order val="3"/>
          <c:tx>
            <c:strRef>
              <c:f>Taul8!$E$3:$E$4</c:f>
              <c:strCache>
                <c:ptCount val="1"/>
                <c:pt idx="0">
                  <c:v>63 - Yleishyödylliset ympäristö- ja ilmastoinvestoinnit</c:v>
                </c:pt>
              </c:strCache>
            </c:strRef>
          </c:tx>
          <c:spPr>
            <a:solidFill>
              <a:schemeClr val="accent4"/>
            </a:solidFill>
            <a:ln>
              <a:noFill/>
            </a:ln>
            <a:effectLst/>
          </c:spPr>
          <c:invertIfNegative val="0"/>
          <c:cat>
            <c:strRef>
              <c:f>Taul8!$A$5:$A$57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Taul8!$E$5:$E$57</c:f>
              <c:numCache>
                <c:formatCode>General</c:formatCode>
                <c:ptCount val="52"/>
                <c:pt idx="0">
                  <c:v>2</c:v>
                </c:pt>
                <c:pt idx="1">
                  <c:v>2</c:v>
                </c:pt>
                <c:pt idx="3">
                  <c:v>2</c:v>
                </c:pt>
                <c:pt idx="4">
                  <c:v>3</c:v>
                </c:pt>
                <c:pt idx="5">
                  <c:v>3</c:v>
                </c:pt>
                <c:pt idx="7">
                  <c:v>3</c:v>
                </c:pt>
                <c:pt idx="8">
                  <c:v>3</c:v>
                </c:pt>
                <c:pt idx="9">
                  <c:v>2</c:v>
                </c:pt>
                <c:pt idx="10">
                  <c:v>1</c:v>
                </c:pt>
                <c:pt idx="12">
                  <c:v>4</c:v>
                </c:pt>
                <c:pt idx="13">
                  <c:v>6</c:v>
                </c:pt>
                <c:pt idx="14">
                  <c:v>1</c:v>
                </c:pt>
                <c:pt idx="16">
                  <c:v>10</c:v>
                </c:pt>
                <c:pt idx="17">
                  <c:v>2</c:v>
                </c:pt>
                <c:pt idx="18">
                  <c:v>2</c:v>
                </c:pt>
                <c:pt idx="19">
                  <c:v>3</c:v>
                </c:pt>
                <c:pt idx="24">
                  <c:v>7</c:v>
                </c:pt>
                <c:pt idx="27">
                  <c:v>7</c:v>
                </c:pt>
                <c:pt idx="28">
                  <c:v>7</c:v>
                </c:pt>
                <c:pt idx="31">
                  <c:v>7</c:v>
                </c:pt>
                <c:pt idx="32">
                  <c:v>5</c:v>
                </c:pt>
                <c:pt idx="33">
                  <c:v>7</c:v>
                </c:pt>
                <c:pt idx="34">
                  <c:v>1</c:v>
                </c:pt>
                <c:pt idx="35">
                  <c:v>2</c:v>
                </c:pt>
                <c:pt idx="36">
                  <c:v>2</c:v>
                </c:pt>
                <c:pt idx="41">
                  <c:v>6</c:v>
                </c:pt>
                <c:pt idx="43">
                  <c:v>1</c:v>
                </c:pt>
                <c:pt idx="45">
                  <c:v>1</c:v>
                </c:pt>
                <c:pt idx="46">
                  <c:v>1</c:v>
                </c:pt>
                <c:pt idx="47">
                  <c:v>3</c:v>
                </c:pt>
                <c:pt idx="49">
                  <c:v>1</c:v>
                </c:pt>
                <c:pt idx="51">
                  <c:v>4</c:v>
                </c:pt>
              </c:numCache>
            </c:numRef>
          </c:val>
          <c:extLst>
            <c:ext xmlns:c16="http://schemas.microsoft.com/office/drawing/2014/chart" uri="{C3380CC4-5D6E-409C-BE32-E72D297353CC}">
              <c16:uniqueId val="{00000003-2B73-474B-9A6B-7413A3B0E886}"/>
            </c:ext>
          </c:extLst>
        </c:ser>
        <c:ser>
          <c:idx val="4"/>
          <c:order val="4"/>
          <c:tx>
            <c:strRef>
              <c:f>Taul8!$F$3:$F$4</c:f>
              <c:strCache>
                <c:ptCount val="1"/>
                <c:pt idx="0">
                  <c:v>64 - Maaseudun toimintaympäristön kehittämisen investoinnit</c:v>
                </c:pt>
              </c:strCache>
            </c:strRef>
          </c:tx>
          <c:spPr>
            <a:solidFill>
              <a:schemeClr val="accent5"/>
            </a:solidFill>
            <a:ln>
              <a:noFill/>
            </a:ln>
            <a:effectLst/>
          </c:spPr>
          <c:invertIfNegative val="0"/>
          <c:cat>
            <c:strRef>
              <c:f>Taul8!$A$5:$A$57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Taul8!$F$5:$F$57</c:f>
              <c:numCache>
                <c:formatCode>General</c:formatCode>
                <c:ptCount val="52"/>
                <c:pt idx="0">
                  <c:v>48</c:v>
                </c:pt>
                <c:pt idx="1">
                  <c:v>34</c:v>
                </c:pt>
                <c:pt idx="2">
                  <c:v>19</c:v>
                </c:pt>
                <c:pt idx="3">
                  <c:v>16</c:v>
                </c:pt>
                <c:pt idx="4">
                  <c:v>13</c:v>
                </c:pt>
                <c:pt idx="5">
                  <c:v>10</c:v>
                </c:pt>
                <c:pt idx="6">
                  <c:v>29</c:v>
                </c:pt>
                <c:pt idx="7">
                  <c:v>20</c:v>
                </c:pt>
                <c:pt idx="8">
                  <c:v>11</c:v>
                </c:pt>
                <c:pt idx="9">
                  <c:v>19</c:v>
                </c:pt>
                <c:pt idx="10">
                  <c:v>20</c:v>
                </c:pt>
                <c:pt idx="11">
                  <c:v>16</c:v>
                </c:pt>
                <c:pt idx="12">
                  <c:v>19</c:v>
                </c:pt>
                <c:pt idx="13">
                  <c:v>19</c:v>
                </c:pt>
                <c:pt idx="14">
                  <c:v>9</c:v>
                </c:pt>
                <c:pt idx="15">
                  <c:v>23</c:v>
                </c:pt>
                <c:pt idx="16">
                  <c:v>15</c:v>
                </c:pt>
                <c:pt idx="17">
                  <c:v>21</c:v>
                </c:pt>
                <c:pt idx="18">
                  <c:v>32</c:v>
                </c:pt>
                <c:pt idx="19">
                  <c:v>14</c:v>
                </c:pt>
                <c:pt idx="20">
                  <c:v>25</c:v>
                </c:pt>
                <c:pt idx="21">
                  <c:v>8</c:v>
                </c:pt>
                <c:pt idx="22">
                  <c:v>14</c:v>
                </c:pt>
                <c:pt idx="23">
                  <c:v>18</c:v>
                </c:pt>
                <c:pt idx="24">
                  <c:v>27</c:v>
                </c:pt>
                <c:pt idx="25">
                  <c:v>3</c:v>
                </c:pt>
                <c:pt idx="26">
                  <c:v>16</c:v>
                </c:pt>
                <c:pt idx="27">
                  <c:v>28</c:v>
                </c:pt>
                <c:pt idx="28">
                  <c:v>15</c:v>
                </c:pt>
                <c:pt idx="29">
                  <c:v>18</c:v>
                </c:pt>
                <c:pt idx="30">
                  <c:v>17</c:v>
                </c:pt>
                <c:pt idx="31">
                  <c:v>26</c:v>
                </c:pt>
                <c:pt idx="32">
                  <c:v>19</c:v>
                </c:pt>
                <c:pt idx="33">
                  <c:v>49</c:v>
                </c:pt>
                <c:pt idx="34">
                  <c:v>18</c:v>
                </c:pt>
                <c:pt idx="35">
                  <c:v>14</c:v>
                </c:pt>
                <c:pt idx="36">
                  <c:v>12</c:v>
                </c:pt>
                <c:pt idx="37">
                  <c:v>11</c:v>
                </c:pt>
                <c:pt idx="38">
                  <c:v>16</c:v>
                </c:pt>
                <c:pt idx="39">
                  <c:v>9</c:v>
                </c:pt>
                <c:pt idx="40">
                  <c:v>21</c:v>
                </c:pt>
                <c:pt idx="41">
                  <c:v>49</c:v>
                </c:pt>
                <c:pt idx="42">
                  <c:v>22</c:v>
                </c:pt>
                <c:pt idx="43">
                  <c:v>22</c:v>
                </c:pt>
                <c:pt idx="44">
                  <c:v>30</c:v>
                </c:pt>
                <c:pt idx="45">
                  <c:v>14</c:v>
                </c:pt>
                <c:pt idx="46">
                  <c:v>18</c:v>
                </c:pt>
                <c:pt idx="47">
                  <c:v>18</c:v>
                </c:pt>
                <c:pt idx="48">
                  <c:v>35</c:v>
                </c:pt>
                <c:pt idx="49">
                  <c:v>16</c:v>
                </c:pt>
                <c:pt idx="50">
                  <c:v>18</c:v>
                </c:pt>
                <c:pt idx="51">
                  <c:v>26</c:v>
                </c:pt>
              </c:numCache>
            </c:numRef>
          </c:val>
          <c:extLst>
            <c:ext xmlns:c16="http://schemas.microsoft.com/office/drawing/2014/chart" uri="{C3380CC4-5D6E-409C-BE32-E72D297353CC}">
              <c16:uniqueId val="{00000004-2B73-474B-9A6B-7413A3B0E886}"/>
            </c:ext>
          </c:extLst>
        </c:ser>
        <c:ser>
          <c:idx val="5"/>
          <c:order val="5"/>
          <c:tx>
            <c:strRef>
              <c:f>Taul8!$G$3:$G$4</c:f>
              <c:strCache>
                <c:ptCount val="1"/>
                <c:pt idx="0">
                  <c:v>66 - Pienhankkeet</c:v>
                </c:pt>
              </c:strCache>
            </c:strRef>
          </c:tx>
          <c:spPr>
            <a:solidFill>
              <a:schemeClr val="accent6"/>
            </a:solidFill>
            <a:ln>
              <a:noFill/>
            </a:ln>
            <a:effectLst/>
          </c:spPr>
          <c:invertIfNegative val="0"/>
          <c:cat>
            <c:strRef>
              <c:f>Taul8!$A$5:$A$57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Taul8!$G$5:$G$57</c:f>
              <c:numCache>
                <c:formatCode>General</c:formatCode>
                <c:ptCount val="52"/>
                <c:pt idx="0">
                  <c:v>35</c:v>
                </c:pt>
                <c:pt idx="1">
                  <c:v>22</c:v>
                </c:pt>
                <c:pt idx="2">
                  <c:v>27</c:v>
                </c:pt>
                <c:pt idx="3">
                  <c:v>22</c:v>
                </c:pt>
                <c:pt idx="4">
                  <c:v>13</c:v>
                </c:pt>
                <c:pt idx="5">
                  <c:v>1</c:v>
                </c:pt>
                <c:pt idx="6">
                  <c:v>18</c:v>
                </c:pt>
                <c:pt idx="7">
                  <c:v>4</c:v>
                </c:pt>
                <c:pt idx="8">
                  <c:v>15</c:v>
                </c:pt>
                <c:pt idx="9">
                  <c:v>34</c:v>
                </c:pt>
                <c:pt idx="10">
                  <c:v>50</c:v>
                </c:pt>
                <c:pt idx="11">
                  <c:v>12</c:v>
                </c:pt>
                <c:pt idx="12">
                  <c:v>15</c:v>
                </c:pt>
                <c:pt idx="13">
                  <c:v>21</c:v>
                </c:pt>
                <c:pt idx="14">
                  <c:v>6</c:v>
                </c:pt>
                <c:pt idx="15">
                  <c:v>8</c:v>
                </c:pt>
                <c:pt idx="16">
                  <c:v>17</c:v>
                </c:pt>
                <c:pt idx="17">
                  <c:v>47</c:v>
                </c:pt>
                <c:pt idx="18">
                  <c:v>16</c:v>
                </c:pt>
                <c:pt idx="19">
                  <c:v>9</c:v>
                </c:pt>
                <c:pt idx="20">
                  <c:v>3</c:v>
                </c:pt>
                <c:pt idx="21">
                  <c:v>12</c:v>
                </c:pt>
                <c:pt idx="22">
                  <c:v>8</c:v>
                </c:pt>
                <c:pt idx="23">
                  <c:v>5</c:v>
                </c:pt>
                <c:pt idx="24">
                  <c:v>38</c:v>
                </c:pt>
                <c:pt idx="25">
                  <c:v>11</c:v>
                </c:pt>
                <c:pt idx="26">
                  <c:v>13</c:v>
                </c:pt>
                <c:pt idx="27">
                  <c:v>14</c:v>
                </c:pt>
                <c:pt idx="28">
                  <c:v>34</c:v>
                </c:pt>
                <c:pt idx="29">
                  <c:v>30</c:v>
                </c:pt>
                <c:pt idx="30">
                  <c:v>7</c:v>
                </c:pt>
                <c:pt idx="31">
                  <c:v>9</c:v>
                </c:pt>
                <c:pt idx="32">
                  <c:v>19</c:v>
                </c:pt>
                <c:pt idx="33">
                  <c:v>25</c:v>
                </c:pt>
                <c:pt idx="34">
                  <c:v>5</c:v>
                </c:pt>
                <c:pt idx="35">
                  <c:v>10</c:v>
                </c:pt>
                <c:pt idx="36">
                  <c:v>25</c:v>
                </c:pt>
                <c:pt idx="37">
                  <c:v>8</c:v>
                </c:pt>
                <c:pt idx="38">
                  <c:v>13</c:v>
                </c:pt>
                <c:pt idx="39">
                  <c:v>6</c:v>
                </c:pt>
                <c:pt idx="40">
                  <c:v>7</c:v>
                </c:pt>
                <c:pt idx="41">
                  <c:v>36</c:v>
                </c:pt>
                <c:pt idx="42">
                  <c:v>53</c:v>
                </c:pt>
                <c:pt idx="43">
                  <c:v>29</c:v>
                </c:pt>
                <c:pt idx="44">
                  <c:v>28</c:v>
                </c:pt>
                <c:pt idx="45">
                  <c:v>28</c:v>
                </c:pt>
                <c:pt idx="46">
                  <c:v>27</c:v>
                </c:pt>
                <c:pt idx="48">
                  <c:v>28</c:v>
                </c:pt>
                <c:pt idx="49">
                  <c:v>10</c:v>
                </c:pt>
                <c:pt idx="50">
                  <c:v>15</c:v>
                </c:pt>
                <c:pt idx="51">
                  <c:v>14</c:v>
                </c:pt>
              </c:numCache>
            </c:numRef>
          </c:val>
          <c:extLst>
            <c:ext xmlns:c16="http://schemas.microsoft.com/office/drawing/2014/chart" uri="{C3380CC4-5D6E-409C-BE32-E72D297353CC}">
              <c16:uniqueId val="{00000005-2B73-474B-9A6B-7413A3B0E886}"/>
            </c:ext>
          </c:extLst>
        </c:ser>
        <c:ser>
          <c:idx val="6"/>
          <c:order val="6"/>
          <c:tx>
            <c:strRef>
              <c:f>Taul8!$H$3:$H$4</c:f>
              <c:strCache>
                <c:ptCount val="1"/>
                <c:pt idx="0">
                  <c:v>68 - Yrityksen investointituki</c:v>
                </c:pt>
              </c:strCache>
            </c:strRef>
          </c:tx>
          <c:spPr>
            <a:solidFill>
              <a:schemeClr val="accent1">
                <a:lumMod val="60000"/>
              </a:schemeClr>
            </a:solidFill>
            <a:ln>
              <a:noFill/>
            </a:ln>
            <a:effectLst/>
          </c:spPr>
          <c:invertIfNegative val="0"/>
          <c:cat>
            <c:strRef>
              <c:f>Taul8!$A$5:$A$57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Taul8!$H$5:$H$57</c:f>
              <c:numCache>
                <c:formatCode>General</c:formatCode>
                <c:ptCount val="52"/>
                <c:pt idx="0">
                  <c:v>47</c:v>
                </c:pt>
                <c:pt idx="1">
                  <c:v>54</c:v>
                </c:pt>
                <c:pt idx="2">
                  <c:v>30</c:v>
                </c:pt>
                <c:pt idx="3">
                  <c:v>15</c:v>
                </c:pt>
                <c:pt idx="4">
                  <c:v>3</c:v>
                </c:pt>
                <c:pt idx="5">
                  <c:v>7</c:v>
                </c:pt>
                <c:pt idx="6">
                  <c:v>28</c:v>
                </c:pt>
                <c:pt idx="7">
                  <c:v>23</c:v>
                </c:pt>
                <c:pt idx="8">
                  <c:v>17</c:v>
                </c:pt>
                <c:pt idx="9">
                  <c:v>22</c:v>
                </c:pt>
                <c:pt idx="10">
                  <c:v>6</c:v>
                </c:pt>
                <c:pt idx="11">
                  <c:v>29</c:v>
                </c:pt>
                <c:pt idx="12">
                  <c:v>22</c:v>
                </c:pt>
                <c:pt idx="13">
                  <c:v>23</c:v>
                </c:pt>
                <c:pt idx="14">
                  <c:v>8</c:v>
                </c:pt>
                <c:pt idx="15">
                  <c:v>19</c:v>
                </c:pt>
                <c:pt idx="16">
                  <c:v>35</c:v>
                </c:pt>
                <c:pt idx="17">
                  <c:v>10</c:v>
                </c:pt>
                <c:pt idx="18">
                  <c:v>49</c:v>
                </c:pt>
                <c:pt idx="19">
                  <c:v>28</c:v>
                </c:pt>
                <c:pt idx="20">
                  <c:v>23</c:v>
                </c:pt>
                <c:pt idx="21">
                  <c:v>12</c:v>
                </c:pt>
                <c:pt idx="22">
                  <c:v>6</c:v>
                </c:pt>
                <c:pt idx="23">
                  <c:v>42</c:v>
                </c:pt>
                <c:pt idx="24">
                  <c:v>20</c:v>
                </c:pt>
                <c:pt idx="25">
                  <c:v>27</c:v>
                </c:pt>
                <c:pt idx="26">
                  <c:v>29</c:v>
                </c:pt>
                <c:pt idx="27">
                  <c:v>3</c:v>
                </c:pt>
                <c:pt idx="28">
                  <c:v>2</c:v>
                </c:pt>
                <c:pt idx="29">
                  <c:v>32</c:v>
                </c:pt>
                <c:pt idx="30">
                  <c:v>21</c:v>
                </c:pt>
                <c:pt idx="31">
                  <c:v>25</c:v>
                </c:pt>
                <c:pt idx="32">
                  <c:v>11</c:v>
                </c:pt>
                <c:pt idx="33">
                  <c:v>47</c:v>
                </c:pt>
                <c:pt idx="34">
                  <c:v>17</c:v>
                </c:pt>
                <c:pt idx="35">
                  <c:v>25</c:v>
                </c:pt>
                <c:pt idx="36">
                  <c:v>31</c:v>
                </c:pt>
                <c:pt idx="37">
                  <c:v>16</c:v>
                </c:pt>
                <c:pt idx="38">
                  <c:v>4</c:v>
                </c:pt>
                <c:pt idx="39">
                  <c:v>27</c:v>
                </c:pt>
                <c:pt idx="40">
                  <c:v>13</c:v>
                </c:pt>
                <c:pt idx="41">
                  <c:v>25</c:v>
                </c:pt>
                <c:pt idx="42">
                  <c:v>37</c:v>
                </c:pt>
                <c:pt idx="43">
                  <c:v>37</c:v>
                </c:pt>
                <c:pt idx="44">
                  <c:v>31</c:v>
                </c:pt>
                <c:pt idx="45">
                  <c:v>10</c:v>
                </c:pt>
                <c:pt idx="46">
                  <c:v>13</c:v>
                </c:pt>
                <c:pt idx="47">
                  <c:v>12</c:v>
                </c:pt>
                <c:pt idx="48">
                  <c:v>38</c:v>
                </c:pt>
                <c:pt idx="49">
                  <c:v>37</c:v>
                </c:pt>
                <c:pt idx="50">
                  <c:v>11</c:v>
                </c:pt>
                <c:pt idx="51">
                  <c:v>9</c:v>
                </c:pt>
              </c:numCache>
            </c:numRef>
          </c:val>
          <c:extLst>
            <c:ext xmlns:c16="http://schemas.microsoft.com/office/drawing/2014/chart" uri="{C3380CC4-5D6E-409C-BE32-E72D297353CC}">
              <c16:uniqueId val="{00000006-2B73-474B-9A6B-7413A3B0E886}"/>
            </c:ext>
          </c:extLst>
        </c:ser>
        <c:ser>
          <c:idx val="7"/>
          <c:order val="7"/>
          <c:tx>
            <c:strRef>
              <c:f>Taul8!$I$3:$I$4</c:f>
              <c:strCache>
                <c:ptCount val="1"/>
                <c:pt idx="0">
                  <c:v>69 - Yrityksen käynnistystuki</c:v>
                </c:pt>
              </c:strCache>
            </c:strRef>
          </c:tx>
          <c:spPr>
            <a:solidFill>
              <a:schemeClr val="accent2">
                <a:lumMod val="60000"/>
              </a:schemeClr>
            </a:solidFill>
            <a:ln>
              <a:noFill/>
            </a:ln>
            <a:effectLst/>
          </c:spPr>
          <c:invertIfNegative val="0"/>
          <c:cat>
            <c:strRef>
              <c:f>Taul8!$A$5:$A$57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Taul8!$I$5:$I$57</c:f>
              <c:numCache>
                <c:formatCode>General</c:formatCode>
                <c:ptCount val="52"/>
                <c:pt idx="0">
                  <c:v>21</c:v>
                </c:pt>
                <c:pt idx="1">
                  <c:v>24</c:v>
                </c:pt>
                <c:pt idx="2">
                  <c:v>7</c:v>
                </c:pt>
                <c:pt idx="3">
                  <c:v>28</c:v>
                </c:pt>
                <c:pt idx="4">
                  <c:v>4</c:v>
                </c:pt>
                <c:pt idx="6">
                  <c:v>20</c:v>
                </c:pt>
                <c:pt idx="7">
                  <c:v>46</c:v>
                </c:pt>
                <c:pt idx="8">
                  <c:v>17</c:v>
                </c:pt>
                <c:pt idx="9">
                  <c:v>39</c:v>
                </c:pt>
                <c:pt idx="10">
                  <c:v>20</c:v>
                </c:pt>
                <c:pt idx="11">
                  <c:v>15</c:v>
                </c:pt>
                <c:pt idx="12">
                  <c:v>43</c:v>
                </c:pt>
                <c:pt idx="13">
                  <c:v>7</c:v>
                </c:pt>
                <c:pt idx="14">
                  <c:v>19</c:v>
                </c:pt>
                <c:pt idx="15">
                  <c:v>8</c:v>
                </c:pt>
                <c:pt idx="16">
                  <c:v>8</c:v>
                </c:pt>
                <c:pt idx="17">
                  <c:v>1</c:v>
                </c:pt>
                <c:pt idx="18">
                  <c:v>40</c:v>
                </c:pt>
                <c:pt idx="19">
                  <c:v>50</c:v>
                </c:pt>
                <c:pt idx="20">
                  <c:v>23</c:v>
                </c:pt>
                <c:pt idx="21">
                  <c:v>10</c:v>
                </c:pt>
                <c:pt idx="22">
                  <c:v>19</c:v>
                </c:pt>
                <c:pt idx="23">
                  <c:v>16</c:v>
                </c:pt>
                <c:pt idx="24">
                  <c:v>9</c:v>
                </c:pt>
                <c:pt idx="25">
                  <c:v>19</c:v>
                </c:pt>
                <c:pt idx="26">
                  <c:v>34</c:v>
                </c:pt>
                <c:pt idx="27">
                  <c:v>5</c:v>
                </c:pt>
                <c:pt idx="28">
                  <c:v>2</c:v>
                </c:pt>
                <c:pt idx="29">
                  <c:v>23</c:v>
                </c:pt>
                <c:pt idx="30">
                  <c:v>12</c:v>
                </c:pt>
                <c:pt idx="31">
                  <c:v>13</c:v>
                </c:pt>
                <c:pt idx="32">
                  <c:v>20</c:v>
                </c:pt>
                <c:pt idx="33">
                  <c:v>45</c:v>
                </c:pt>
                <c:pt idx="34">
                  <c:v>5</c:v>
                </c:pt>
                <c:pt idx="35">
                  <c:v>6</c:v>
                </c:pt>
                <c:pt idx="36">
                  <c:v>17</c:v>
                </c:pt>
                <c:pt idx="37">
                  <c:v>25</c:v>
                </c:pt>
                <c:pt idx="38">
                  <c:v>2</c:v>
                </c:pt>
                <c:pt idx="39">
                  <c:v>17</c:v>
                </c:pt>
                <c:pt idx="40">
                  <c:v>3</c:v>
                </c:pt>
                <c:pt idx="41">
                  <c:v>19</c:v>
                </c:pt>
                <c:pt idx="42">
                  <c:v>65</c:v>
                </c:pt>
                <c:pt idx="43">
                  <c:v>23</c:v>
                </c:pt>
                <c:pt idx="44">
                  <c:v>11</c:v>
                </c:pt>
                <c:pt idx="45">
                  <c:v>10</c:v>
                </c:pt>
                <c:pt idx="46">
                  <c:v>21</c:v>
                </c:pt>
                <c:pt idx="47">
                  <c:v>13</c:v>
                </c:pt>
                <c:pt idx="48">
                  <c:v>23</c:v>
                </c:pt>
                <c:pt idx="49">
                  <c:v>15</c:v>
                </c:pt>
                <c:pt idx="50">
                  <c:v>7</c:v>
                </c:pt>
                <c:pt idx="51">
                  <c:v>10</c:v>
                </c:pt>
              </c:numCache>
            </c:numRef>
          </c:val>
          <c:extLst>
            <c:ext xmlns:c16="http://schemas.microsoft.com/office/drawing/2014/chart" uri="{C3380CC4-5D6E-409C-BE32-E72D297353CC}">
              <c16:uniqueId val="{00000007-2B73-474B-9A6B-7413A3B0E886}"/>
            </c:ext>
          </c:extLst>
        </c:ser>
        <c:ser>
          <c:idx val="8"/>
          <c:order val="8"/>
          <c:tx>
            <c:strRef>
              <c:f>Taul8!$J$3:$J$4</c:f>
              <c:strCache>
                <c:ptCount val="1"/>
                <c:pt idx="0">
                  <c:v>70 - Yrityksen kehittämistuki</c:v>
                </c:pt>
              </c:strCache>
            </c:strRef>
          </c:tx>
          <c:spPr>
            <a:solidFill>
              <a:schemeClr val="accent3">
                <a:lumMod val="60000"/>
              </a:schemeClr>
            </a:solidFill>
            <a:ln>
              <a:noFill/>
            </a:ln>
            <a:effectLst/>
          </c:spPr>
          <c:invertIfNegative val="0"/>
          <c:cat>
            <c:strRef>
              <c:f>Taul8!$A$5:$A$57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Taul8!$J$5:$J$57</c:f>
              <c:numCache>
                <c:formatCode>General</c:formatCode>
                <c:ptCount val="52"/>
                <c:pt idx="0">
                  <c:v>38</c:v>
                </c:pt>
                <c:pt idx="1">
                  <c:v>36</c:v>
                </c:pt>
                <c:pt idx="2">
                  <c:v>15</c:v>
                </c:pt>
                <c:pt idx="3">
                  <c:v>17</c:v>
                </c:pt>
                <c:pt idx="4">
                  <c:v>4</c:v>
                </c:pt>
                <c:pt idx="5">
                  <c:v>16</c:v>
                </c:pt>
                <c:pt idx="6">
                  <c:v>25</c:v>
                </c:pt>
                <c:pt idx="7">
                  <c:v>43</c:v>
                </c:pt>
                <c:pt idx="8">
                  <c:v>20</c:v>
                </c:pt>
                <c:pt idx="9">
                  <c:v>81</c:v>
                </c:pt>
                <c:pt idx="10">
                  <c:v>17</c:v>
                </c:pt>
                <c:pt idx="11">
                  <c:v>16</c:v>
                </c:pt>
                <c:pt idx="12">
                  <c:v>54</c:v>
                </c:pt>
                <c:pt idx="13">
                  <c:v>6</c:v>
                </c:pt>
                <c:pt idx="14">
                  <c:v>25</c:v>
                </c:pt>
                <c:pt idx="15">
                  <c:v>10</c:v>
                </c:pt>
                <c:pt idx="16">
                  <c:v>12</c:v>
                </c:pt>
                <c:pt idx="17">
                  <c:v>11</c:v>
                </c:pt>
                <c:pt idx="18">
                  <c:v>63</c:v>
                </c:pt>
                <c:pt idx="19">
                  <c:v>26</c:v>
                </c:pt>
                <c:pt idx="20">
                  <c:v>23</c:v>
                </c:pt>
                <c:pt idx="21">
                  <c:v>28</c:v>
                </c:pt>
                <c:pt idx="22">
                  <c:v>8</c:v>
                </c:pt>
                <c:pt idx="23">
                  <c:v>27</c:v>
                </c:pt>
                <c:pt idx="24">
                  <c:v>17</c:v>
                </c:pt>
                <c:pt idx="25">
                  <c:v>26</c:v>
                </c:pt>
                <c:pt idx="26">
                  <c:v>51</c:v>
                </c:pt>
                <c:pt idx="27">
                  <c:v>12</c:v>
                </c:pt>
                <c:pt idx="28">
                  <c:v>6</c:v>
                </c:pt>
                <c:pt idx="29">
                  <c:v>30</c:v>
                </c:pt>
                <c:pt idx="30">
                  <c:v>23</c:v>
                </c:pt>
                <c:pt idx="31">
                  <c:v>21</c:v>
                </c:pt>
                <c:pt idx="32">
                  <c:v>12</c:v>
                </c:pt>
                <c:pt idx="33">
                  <c:v>62</c:v>
                </c:pt>
                <c:pt idx="34">
                  <c:v>13</c:v>
                </c:pt>
                <c:pt idx="35">
                  <c:v>14</c:v>
                </c:pt>
                <c:pt idx="36">
                  <c:v>18</c:v>
                </c:pt>
                <c:pt idx="37">
                  <c:v>16</c:v>
                </c:pt>
                <c:pt idx="38">
                  <c:v>11</c:v>
                </c:pt>
                <c:pt idx="39">
                  <c:v>26</c:v>
                </c:pt>
                <c:pt idx="40">
                  <c:v>7</c:v>
                </c:pt>
                <c:pt idx="41">
                  <c:v>17</c:v>
                </c:pt>
                <c:pt idx="42">
                  <c:v>42</c:v>
                </c:pt>
                <c:pt idx="43">
                  <c:v>40</c:v>
                </c:pt>
                <c:pt idx="44">
                  <c:v>25</c:v>
                </c:pt>
                <c:pt idx="45">
                  <c:v>3</c:v>
                </c:pt>
                <c:pt idx="46">
                  <c:v>29</c:v>
                </c:pt>
                <c:pt idx="47">
                  <c:v>33</c:v>
                </c:pt>
                <c:pt idx="48">
                  <c:v>54</c:v>
                </c:pt>
                <c:pt idx="49">
                  <c:v>29</c:v>
                </c:pt>
                <c:pt idx="50">
                  <c:v>16</c:v>
                </c:pt>
                <c:pt idx="51">
                  <c:v>16</c:v>
                </c:pt>
              </c:numCache>
            </c:numRef>
          </c:val>
          <c:extLst>
            <c:ext xmlns:c16="http://schemas.microsoft.com/office/drawing/2014/chart" uri="{C3380CC4-5D6E-409C-BE32-E72D297353CC}">
              <c16:uniqueId val="{00000008-2B73-474B-9A6B-7413A3B0E886}"/>
            </c:ext>
          </c:extLst>
        </c:ser>
        <c:dLbls>
          <c:showLegendKey val="0"/>
          <c:showVal val="0"/>
          <c:showCatName val="0"/>
          <c:showSerName val="0"/>
          <c:showPercent val="0"/>
          <c:showBubbleSize val="0"/>
        </c:dLbls>
        <c:gapWidth val="150"/>
        <c:overlap val="100"/>
        <c:axId val="770510136"/>
        <c:axId val="770507616"/>
      </c:barChart>
      <c:catAx>
        <c:axId val="770510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70507616"/>
        <c:crosses val="autoZero"/>
        <c:auto val="1"/>
        <c:lblAlgn val="ctr"/>
        <c:lblOffset val="100"/>
        <c:noMultiLvlLbl val="0"/>
      </c:catAx>
      <c:valAx>
        <c:axId val="77050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70510136"/>
        <c:crosses val="autoZero"/>
        <c:crossBetween val="between"/>
      </c:valAx>
      <c:spPr>
        <a:noFill/>
        <a:ln>
          <a:noFill/>
        </a:ln>
        <a:effectLst/>
      </c:spPr>
    </c:plotArea>
    <c:legend>
      <c:legendPos val="r"/>
      <c:layout>
        <c:manualLayout>
          <c:xMode val="edge"/>
          <c:yMode val="edge"/>
          <c:x val="0.28145778288600826"/>
          <c:y val="6.6529356782254342E-2"/>
          <c:w val="0.24917578434994006"/>
          <c:h val="0.304887703770138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[Leader-hankkeiden myönnöt 3.11.2025.xlsx]Taul9!Pivot-taulukko20</c:name>
    <c:fmtId val="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Taul9!$B$3:$B$4</c:f>
              <c:strCache>
                <c:ptCount val="1"/>
                <c:pt idx="0">
                  <c:v>60 - Koulutushankkeet</c:v>
                </c:pt>
              </c:strCache>
            </c:strRef>
          </c:tx>
          <c:spPr>
            <a:solidFill>
              <a:schemeClr val="accent1"/>
            </a:solidFill>
            <a:ln>
              <a:noFill/>
            </a:ln>
            <a:effectLst/>
          </c:spPr>
          <c:invertIfNegative val="0"/>
          <c:cat>
            <c:strRef>
              <c:f>Taul9!$A$5:$A$57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Taul9!$B$5:$B$57</c:f>
              <c:numCache>
                <c:formatCode>General</c:formatCode>
                <c:ptCount val="52"/>
                <c:pt idx="0">
                  <c:v>28285.13</c:v>
                </c:pt>
                <c:pt idx="5">
                  <c:v>43365.11</c:v>
                </c:pt>
                <c:pt idx="8">
                  <c:v>15158.73</c:v>
                </c:pt>
                <c:pt idx="10">
                  <c:v>16856</c:v>
                </c:pt>
                <c:pt idx="19">
                  <c:v>4449.08</c:v>
                </c:pt>
                <c:pt idx="23">
                  <c:v>59314.13</c:v>
                </c:pt>
                <c:pt idx="25">
                  <c:v>34361.050000000003</c:v>
                </c:pt>
                <c:pt idx="29">
                  <c:v>18270.97</c:v>
                </c:pt>
                <c:pt idx="36">
                  <c:v>7667.4</c:v>
                </c:pt>
                <c:pt idx="43">
                  <c:v>5836.54</c:v>
                </c:pt>
                <c:pt idx="46">
                  <c:v>44349.34</c:v>
                </c:pt>
              </c:numCache>
            </c:numRef>
          </c:val>
          <c:extLst>
            <c:ext xmlns:c16="http://schemas.microsoft.com/office/drawing/2014/chart" uri="{C3380CC4-5D6E-409C-BE32-E72D297353CC}">
              <c16:uniqueId val="{00000000-765C-41EA-AD58-4B096469F314}"/>
            </c:ext>
          </c:extLst>
        </c:ser>
        <c:ser>
          <c:idx val="1"/>
          <c:order val="1"/>
          <c:tx>
            <c:strRef>
              <c:f>Taul9!$C$3:$C$4</c:f>
              <c:strCache>
                <c:ptCount val="1"/>
                <c:pt idx="0">
                  <c:v>61 - Tiedonvälityshankkeet</c:v>
                </c:pt>
              </c:strCache>
            </c:strRef>
          </c:tx>
          <c:spPr>
            <a:solidFill>
              <a:schemeClr val="accent2"/>
            </a:solidFill>
            <a:ln>
              <a:noFill/>
            </a:ln>
            <a:effectLst/>
          </c:spPr>
          <c:invertIfNegative val="0"/>
          <c:cat>
            <c:strRef>
              <c:f>Taul9!$A$5:$A$57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Taul9!$C$5:$C$57</c:f>
              <c:numCache>
                <c:formatCode>General</c:formatCode>
                <c:ptCount val="52"/>
                <c:pt idx="0">
                  <c:v>295531.26999999996</c:v>
                </c:pt>
                <c:pt idx="1">
                  <c:v>10887.6</c:v>
                </c:pt>
                <c:pt idx="4">
                  <c:v>18198.61</c:v>
                </c:pt>
                <c:pt idx="5">
                  <c:v>14819.369999999999</c:v>
                </c:pt>
                <c:pt idx="8">
                  <c:v>143416.12</c:v>
                </c:pt>
                <c:pt idx="9">
                  <c:v>11641.76</c:v>
                </c:pt>
                <c:pt idx="10">
                  <c:v>5640.82</c:v>
                </c:pt>
                <c:pt idx="11">
                  <c:v>97172.61</c:v>
                </c:pt>
                <c:pt idx="12">
                  <c:v>23188.77</c:v>
                </c:pt>
                <c:pt idx="15">
                  <c:v>59593.87</c:v>
                </c:pt>
                <c:pt idx="16">
                  <c:v>65890.429999999993</c:v>
                </c:pt>
                <c:pt idx="20">
                  <c:v>15686.65</c:v>
                </c:pt>
                <c:pt idx="21">
                  <c:v>105718.12</c:v>
                </c:pt>
                <c:pt idx="23">
                  <c:v>6721.43</c:v>
                </c:pt>
                <c:pt idx="26">
                  <c:v>23127.81</c:v>
                </c:pt>
                <c:pt idx="27">
                  <c:v>30434.530000000002</c:v>
                </c:pt>
                <c:pt idx="28">
                  <c:v>30202.04</c:v>
                </c:pt>
                <c:pt idx="29">
                  <c:v>63428.899999999994</c:v>
                </c:pt>
                <c:pt idx="31">
                  <c:v>23848.23</c:v>
                </c:pt>
                <c:pt idx="35">
                  <c:v>25799.99</c:v>
                </c:pt>
                <c:pt idx="36">
                  <c:v>26207.94</c:v>
                </c:pt>
                <c:pt idx="37">
                  <c:v>16032.05</c:v>
                </c:pt>
                <c:pt idx="40">
                  <c:v>7823.4000000000005</c:v>
                </c:pt>
                <c:pt idx="41">
                  <c:v>184997.99000000002</c:v>
                </c:pt>
                <c:pt idx="43">
                  <c:v>27090.22</c:v>
                </c:pt>
                <c:pt idx="44">
                  <c:v>32904.71</c:v>
                </c:pt>
                <c:pt idx="47">
                  <c:v>62986.02</c:v>
                </c:pt>
                <c:pt idx="48">
                  <c:v>33813.269999999997</c:v>
                </c:pt>
              </c:numCache>
            </c:numRef>
          </c:val>
          <c:extLst>
            <c:ext xmlns:c16="http://schemas.microsoft.com/office/drawing/2014/chart" uri="{C3380CC4-5D6E-409C-BE32-E72D297353CC}">
              <c16:uniqueId val="{00000001-765C-41EA-AD58-4B096469F314}"/>
            </c:ext>
          </c:extLst>
        </c:ser>
        <c:ser>
          <c:idx val="2"/>
          <c:order val="2"/>
          <c:tx>
            <c:strRef>
              <c:f>Taul9!$D$3:$D$4</c:f>
              <c:strCache>
                <c:ptCount val="1"/>
                <c:pt idx="0">
                  <c:v>62 - Yhteistyöhankkeet</c:v>
                </c:pt>
              </c:strCache>
            </c:strRef>
          </c:tx>
          <c:spPr>
            <a:solidFill>
              <a:schemeClr val="accent3"/>
            </a:solidFill>
            <a:ln>
              <a:noFill/>
            </a:ln>
            <a:effectLst/>
          </c:spPr>
          <c:invertIfNegative val="0"/>
          <c:cat>
            <c:strRef>
              <c:f>Taul9!$A$5:$A$57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Taul9!$D$5:$D$57</c:f>
              <c:numCache>
                <c:formatCode>General</c:formatCode>
                <c:ptCount val="52"/>
                <c:pt idx="0">
                  <c:v>372691.02999999997</c:v>
                </c:pt>
                <c:pt idx="1">
                  <c:v>415910.31000000006</c:v>
                </c:pt>
                <c:pt idx="2">
                  <c:v>1064732.6199999999</c:v>
                </c:pt>
                <c:pt idx="3">
                  <c:v>274299.51000000007</c:v>
                </c:pt>
                <c:pt idx="4">
                  <c:v>240052.33</c:v>
                </c:pt>
                <c:pt idx="5">
                  <c:v>253039.99</c:v>
                </c:pt>
                <c:pt idx="6">
                  <c:v>154144.20000000001</c:v>
                </c:pt>
                <c:pt idx="7">
                  <c:v>294987.52000000002</c:v>
                </c:pt>
                <c:pt idx="8">
                  <c:v>227976.94999999998</c:v>
                </c:pt>
                <c:pt idx="9">
                  <c:v>310121.83999999997</c:v>
                </c:pt>
                <c:pt idx="10">
                  <c:v>151734.76</c:v>
                </c:pt>
                <c:pt idx="11">
                  <c:v>228176.56</c:v>
                </c:pt>
                <c:pt idx="12">
                  <c:v>616568.03999999992</c:v>
                </c:pt>
                <c:pt idx="13">
                  <c:v>285611.34999999998</c:v>
                </c:pt>
                <c:pt idx="14">
                  <c:v>138714.10999999999</c:v>
                </c:pt>
                <c:pt idx="15">
                  <c:v>338859.03</c:v>
                </c:pt>
                <c:pt idx="16">
                  <c:v>156891.53999999998</c:v>
                </c:pt>
                <c:pt idx="17">
                  <c:v>186054.99</c:v>
                </c:pt>
                <c:pt idx="18">
                  <c:v>576202.88</c:v>
                </c:pt>
                <c:pt idx="19">
                  <c:v>181618.01</c:v>
                </c:pt>
                <c:pt idx="20">
                  <c:v>498406.48</c:v>
                </c:pt>
                <c:pt idx="21">
                  <c:v>273094.83</c:v>
                </c:pt>
                <c:pt idx="22">
                  <c:v>254530.94</c:v>
                </c:pt>
                <c:pt idx="23">
                  <c:v>622948.31999999983</c:v>
                </c:pt>
                <c:pt idx="24">
                  <c:v>219655.65999999997</c:v>
                </c:pt>
                <c:pt idx="25">
                  <c:v>405136.15</c:v>
                </c:pt>
                <c:pt idx="26">
                  <c:v>337333.58</c:v>
                </c:pt>
                <c:pt idx="27">
                  <c:v>169797.61000000004</c:v>
                </c:pt>
                <c:pt idx="28">
                  <c:v>158690.19</c:v>
                </c:pt>
                <c:pt idx="29">
                  <c:v>312066.46000000002</c:v>
                </c:pt>
                <c:pt idx="30">
                  <c:v>164292.13</c:v>
                </c:pt>
                <c:pt idx="31">
                  <c:v>343338.14</c:v>
                </c:pt>
                <c:pt idx="32">
                  <c:v>314169.32999999996</c:v>
                </c:pt>
                <c:pt idx="33">
                  <c:v>594765.15</c:v>
                </c:pt>
                <c:pt idx="34">
                  <c:v>147032.07999999999</c:v>
                </c:pt>
                <c:pt idx="35">
                  <c:v>174143.75</c:v>
                </c:pt>
                <c:pt idx="36">
                  <c:v>243412.75999999995</c:v>
                </c:pt>
                <c:pt idx="37">
                  <c:v>197473.97</c:v>
                </c:pt>
                <c:pt idx="38">
                  <c:v>334122.90999999997</c:v>
                </c:pt>
                <c:pt idx="39">
                  <c:v>182362.03</c:v>
                </c:pt>
                <c:pt idx="40">
                  <c:v>56031.72</c:v>
                </c:pt>
                <c:pt idx="41">
                  <c:v>829835.21000000008</c:v>
                </c:pt>
                <c:pt idx="42">
                  <c:v>573412.24</c:v>
                </c:pt>
                <c:pt idx="43">
                  <c:v>479093.52</c:v>
                </c:pt>
                <c:pt idx="44">
                  <c:v>657233.7699999999</c:v>
                </c:pt>
                <c:pt idx="45">
                  <c:v>464649.8</c:v>
                </c:pt>
                <c:pt idx="46">
                  <c:v>288632.40000000002</c:v>
                </c:pt>
                <c:pt idx="47">
                  <c:v>171403</c:v>
                </c:pt>
                <c:pt idx="48">
                  <c:v>249768.69</c:v>
                </c:pt>
                <c:pt idx="49">
                  <c:v>219629.93000000002</c:v>
                </c:pt>
                <c:pt idx="50">
                  <c:v>299513</c:v>
                </c:pt>
                <c:pt idx="51">
                  <c:v>277642.94</c:v>
                </c:pt>
              </c:numCache>
            </c:numRef>
          </c:val>
          <c:extLst>
            <c:ext xmlns:c16="http://schemas.microsoft.com/office/drawing/2014/chart" uri="{C3380CC4-5D6E-409C-BE32-E72D297353CC}">
              <c16:uniqueId val="{00000002-765C-41EA-AD58-4B096469F314}"/>
            </c:ext>
          </c:extLst>
        </c:ser>
        <c:ser>
          <c:idx val="3"/>
          <c:order val="3"/>
          <c:tx>
            <c:strRef>
              <c:f>Taul9!$E$3:$E$4</c:f>
              <c:strCache>
                <c:ptCount val="1"/>
                <c:pt idx="0">
                  <c:v>63 - Yleishyödylliset ympäristö- ja ilmastoinvestoinnit</c:v>
                </c:pt>
              </c:strCache>
            </c:strRef>
          </c:tx>
          <c:spPr>
            <a:solidFill>
              <a:schemeClr val="accent4"/>
            </a:solidFill>
            <a:ln>
              <a:noFill/>
            </a:ln>
            <a:effectLst/>
          </c:spPr>
          <c:invertIfNegative val="0"/>
          <c:cat>
            <c:strRef>
              <c:f>Taul9!$A$5:$A$57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Taul9!$E$5:$E$57</c:f>
              <c:numCache>
                <c:formatCode>General</c:formatCode>
                <c:ptCount val="52"/>
                <c:pt idx="0">
                  <c:v>12015.140000000001</c:v>
                </c:pt>
                <c:pt idx="1">
                  <c:v>18556.650000000001</c:v>
                </c:pt>
                <c:pt idx="3">
                  <c:v>12150.920000000002</c:v>
                </c:pt>
                <c:pt idx="4">
                  <c:v>31966.2</c:v>
                </c:pt>
                <c:pt idx="5">
                  <c:v>13107.310000000001</c:v>
                </c:pt>
                <c:pt idx="7">
                  <c:v>82773.299999999988</c:v>
                </c:pt>
                <c:pt idx="8">
                  <c:v>26764.370000000003</c:v>
                </c:pt>
                <c:pt idx="9">
                  <c:v>17973.939999999999</c:v>
                </c:pt>
                <c:pt idx="10">
                  <c:v>3190.6</c:v>
                </c:pt>
                <c:pt idx="12">
                  <c:v>36769.590000000004</c:v>
                </c:pt>
                <c:pt idx="13">
                  <c:v>32081.5</c:v>
                </c:pt>
                <c:pt idx="14">
                  <c:v>32250</c:v>
                </c:pt>
                <c:pt idx="16">
                  <c:v>51883.7</c:v>
                </c:pt>
                <c:pt idx="17">
                  <c:v>31053.43</c:v>
                </c:pt>
                <c:pt idx="18">
                  <c:v>14067.83</c:v>
                </c:pt>
                <c:pt idx="19">
                  <c:v>45869.61</c:v>
                </c:pt>
                <c:pt idx="24">
                  <c:v>72934.98</c:v>
                </c:pt>
                <c:pt idx="27">
                  <c:v>40798.729999999996</c:v>
                </c:pt>
                <c:pt idx="28">
                  <c:v>43827.040000000001</c:v>
                </c:pt>
                <c:pt idx="31">
                  <c:v>45913.320000000007</c:v>
                </c:pt>
                <c:pt idx="32">
                  <c:v>29256.98</c:v>
                </c:pt>
                <c:pt idx="33">
                  <c:v>149677.25999999998</c:v>
                </c:pt>
                <c:pt idx="34">
                  <c:v>1649.05</c:v>
                </c:pt>
                <c:pt idx="35">
                  <c:v>21839.010000000002</c:v>
                </c:pt>
                <c:pt idx="36">
                  <c:v>7150.25</c:v>
                </c:pt>
                <c:pt idx="41">
                  <c:v>41028.18</c:v>
                </c:pt>
                <c:pt idx="43">
                  <c:v>7217.99</c:v>
                </c:pt>
                <c:pt idx="45">
                  <c:v>7171.43</c:v>
                </c:pt>
                <c:pt idx="46">
                  <c:v>9890</c:v>
                </c:pt>
                <c:pt idx="47">
                  <c:v>26171.190000000002</c:v>
                </c:pt>
                <c:pt idx="49">
                  <c:v>13717.43</c:v>
                </c:pt>
                <c:pt idx="51">
                  <c:v>19666.34</c:v>
                </c:pt>
              </c:numCache>
            </c:numRef>
          </c:val>
          <c:extLst>
            <c:ext xmlns:c16="http://schemas.microsoft.com/office/drawing/2014/chart" uri="{C3380CC4-5D6E-409C-BE32-E72D297353CC}">
              <c16:uniqueId val="{00000003-765C-41EA-AD58-4B096469F314}"/>
            </c:ext>
          </c:extLst>
        </c:ser>
        <c:ser>
          <c:idx val="4"/>
          <c:order val="4"/>
          <c:tx>
            <c:strRef>
              <c:f>Taul9!$F$3:$F$4</c:f>
              <c:strCache>
                <c:ptCount val="1"/>
                <c:pt idx="0">
                  <c:v>64 - Maaseudun toimintaympäristön kehittämisen investoinnit</c:v>
                </c:pt>
              </c:strCache>
            </c:strRef>
          </c:tx>
          <c:spPr>
            <a:solidFill>
              <a:schemeClr val="accent5"/>
            </a:solidFill>
            <a:ln>
              <a:noFill/>
            </a:ln>
            <a:effectLst/>
          </c:spPr>
          <c:invertIfNegative val="0"/>
          <c:cat>
            <c:strRef>
              <c:f>Taul9!$A$5:$A$57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Taul9!$F$5:$F$57</c:f>
              <c:numCache>
                <c:formatCode>General</c:formatCode>
                <c:ptCount val="52"/>
                <c:pt idx="0">
                  <c:v>648803.25999999989</c:v>
                </c:pt>
                <c:pt idx="1">
                  <c:v>393282.01</c:v>
                </c:pt>
                <c:pt idx="2">
                  <c:v>289502.55000000005</c:v>
                </c:pt>
                <c:pt idx="3">
                  <c:v>292942.96999999997</c:v>
                </c:pt>
                <c:pt idx="4">
                  <c:v>143196.78000000003</c:v>
                </c:pt>
                <c:pt idx="5">
                  <c:v>148950.69999999998</c:v>
                </c:pt>
                <c:pt idx="6">
                  <c:v>448882.52999999991</c:v>
                </c:pt>
                <c:pt idx="7">
                  <c:v>182857.36000000002</c:v>
                </c:pt>
                <c:pt idx="8">
                  <c:v>142297.89000000001</c:v>
                </c:pt>
                <c:pt idx="9">
                  <c:v>216298.36000000004</c:v>
                </c:pt>
                <c:pt idx="10">
                  <c:v>309035.15000000002</c:v>
                </c:pt>
                <c:pt idx="11">
                  <c:v>211549.52000000002</c:v>
                </c:pt>
                <c:pt idx="12">
                  <c:v>225609.70000000004</c:v>
                </c:pt>
                <c:pt idx="13">
                  <c:v>149675.75000000009</c:v>
                </c:pt>
                <c:pt idx="14">
                  <c:v>149325.38999999998</c:v>
                </c:pt>
                <c:pt idx="15">
                  <c:v>253262.08999999997</c:v>
                </c:pt>
                <c:pt idx="16">
                  <c:v>167472.78</c:v>
                </c:pt>
                <c:pt idx="17">
                  <c:v>309672.85000000003</c:v>
                </c:pt>
                <c:pt idx="18">
                  <c:v>645045.05000000016</c:v>
                </c:pt>
                <c:pt idx="19">
                  <c:v>101536.83999999998</c:v>
                </c:pt>
                <c:pt idx="20">
                  <c:v>270160.74</c:v>
                </c:pt>
                <c:pt idx="21">
                  <c:v>94309.220000000016</c:v>
                </c:pt>
                <c:pt idx="22">
                  <c:v>110261.23000000003</c:v>
                </c:pt>
                <c:pt idx="23">
                  <c:v>250402.33000000002</c:v>
                </c:pt>
                <c:pt idx="24">
                  <c:v>305931.81000000006</c:v>
                </c:pt>
                <c:pt idx="25">
                  <c:v>24805</c:v>
                </c:pt>
                <c:pt idx="26">
                  <c:v>90644.840000000011</c:v>
                </c:pt>
                <c:pt idx="27">
                  <c:v>206218.67</c:v>
                </c:pt>
                <c:pt idx="28">
                  <c:v>81968.179999999993</c:v>
                </c:pt>
                <c:pt idx="29">
                  <c:v>211302.39999999997</c:v>
                </c:pt>
                <c:pt idx="30">
                  <c:v>226688.91000000003</c:v>
                </c:pt>
                <c:pt idx="31">
                  <c:v>227832.66999999998</c:v>
                </c:pt>
                <c:pt idx="32">
                  <c:v>273911.40999999997</c:v>
                </c:pt>
                <c:pt idx="33">
                  <c:v>803872.00000000035</c:v>
                </c:pt>
                <c:pt idx="34">
                  <c:v>185320.46</c:v>
                </c:pt>
                <c:pt idx="35">
                  <c:v>209313.55</c:v>
                </c:pt>
                <c:pt idx="36">
                  <c:v>125832.92</c:v>
                </c:pt>
                <c:pt idx="37">
                  <c:v>140244.57</c:v>
                </c:pt>
                <c:pt idx="38">
                  <c:v>142240.48000000004</c:v>
                </c:pt>
                <c:pt idx="39">
                  <c:v>65149.24</c:v>
                </c:pt>
                <c:pt idx="40">
                  <c:v>235763.23999999996</c:v>
                </c:pt>
                <c:pt idx="41">
                  <c:v>631419.44000000006</c:v>
                </c:pt>
                <c:pt idx="42">
                  <c:v>268688.62</c:v>
                </c:pt>
                <c:pt idx="43">
                  <c:v>363667.48000000004</c:v>
                </c:pt>
                <c:pt idx="44">
                  <c:v>325645.98000000004</c:v>
                </c:pt>
                <c:pt idx="45">
                  <c:v>166779.85999999999</c:v>
                </c:pt>
                <c:pt idx="46">
                  <c:v>212408.84</c:v>
                </c:pt>
                <c:pt idx="47">
                  <c:v>194104.36000000004</c:v>
                </c:pt>
                <c:pt idx="48">
                  <c:v>347618.48</c:v>
                </c:pt>
                <c:pt idx="49">
                  <c:v>165132.16</c:v>
                </c:pt>
                <c:pt idx="50">
                  <c:v>138077.75999999998</c:v>
                </c:pt>
                <c:pt idx="51">
                  <c:v>164592.07</c:v>
                </c:pt>
              </c:numCache>
            </c:numRef>
          </c:val>
          <c:extLst>
            <c:ext xmlns:c16="http://schemas.microsoft.com/office/drawing/2014/chart" uri="{C3380CC4-5D6E-409C-BE32-E72D297353CC}">
              <c16:uniqueId val="{00000004-765C-41EA-AD58-4B096469F314}"/>
            </c:ext>
          </c:extLst>
        </c:ser>
        <c:ser>
          <c:idx val="5"/>
          <c:order val="5"/>
          <c:tx>
            <c:strRef>
              <c:f>Taul9!$G$3:$G$4</c:f>
              <c:strCache>
                <c:ptCount val="1"/>
                <c:pt idx="0">
                  <c:v>66 - Pienhankkeet</c:v>
                </c:pt>
              </c:strCache>
            </c:strRef>
          </c:tx>
          <c:spPr>
            <a:solidFill>
              <a:schemeClr val="accent6"/>
            </a:solidFill>
            <a:ln>
              <a:noFill/>
            </a:ln>
            <a:effectLst/>
          </c:spPr>
          <c:invertIfNegative val="0"/>
          <c:cat>
            <c:strRef>
              <c:f>Taul9!$A$5:$A$57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Taul9!$G$5:$G$57</c:f>
              <c:numCache>
                <c:formatCode>General</c:formatCode>
                <c:ptCount val="52"/>
                <c:pt idx="0">
                  <c:v>62270.189999999973</c:v>
                </c:pt>
                <c:pt idx="1">
                  <c:v>35621.99</c:v>
                </c:pt>
                <c:pt idx="2">
                  <c:v>42472.680000000008</c:v>
                </c:pt>
                <c:pt idx="3">
                  <c:v>29728.789999999994</c:v>
                </c:pt>
                <c:pt idx="4">
                  <c:v>21815.229999999996</c:v>
                </c:pt>
                <c:pt idx="5">
                  <c:v>1928.55</c:v>
                </c:pt>
                <c:pt idx="6">
                  <c:v>39528.729999999996</c:v>
                </c:pt>
                <c:pt idx="7">
                  <c:v>4636.17</c:v>
                </c:pt>
                <c:pt idx="8">
                  <c:v>21689.33</c:v>
                </c:pt>
                <c:pt idx="9">
                  <c:v>52391.960000000006</c:v>
                </c:pt>
                <c:pt idx="10">
                  <c:v>86345.829999999987</c:v>
                </c:pt>
                <c:pt idx="11">
                  <c:v>18748.730000000003</c:v>
                </c:pt>
                <c:pt idx="12">
                  <c:v>29648.55</c:v>
                </c:pt>
                <c:pt idx="13">
                  <c:v>36580.660000000003</c:v>
                </c:pt>
                <c:pt idx="14">
                  <c:v>14072.179999999998</c:v>
                </c:pt>
                <c:pt idx="15">
                  <c:v>7559.25</c:v>
                </c:pt>
                <c:pt idx="16">
                  <c:v>18993.5</c:v>
                </c:pt>
                <c:pt idx="17">
                  <c:v>77546.279999999984</c:v>
                </c:pt>
                <c:pt idx="18">
                  <c:v>30634.449999999997</c:v>
                </c:pt>
                <c:pt idx="19">
                  <c:v>14434.3</c:v>
                </c:pt>
                <c:pt idx="20">
                  <c:v>3459.7999999999997</c:v>
                </c:pt>
                <c:pt idx="21">
                  <c:v>22850.699999999997</c:v>
                </c:pt>
                <c:pt idx="22">
                  <c:v>9884.4800000000014</c:v>
                </c:pt>
                <c:pt idx="23">
                  <c:v>6694.65</c:v>
                </c:pt>
                <c:pt idx="24">
                  <c:v>66541.079999999987</c:v>
                </c:pt>
                <c:pt idx="25">
                  <c:v>20859.749999999996</c:v>
                </c:pt>
                <c:pt idx="26">
                  <c:v>23094.019999999997</c:v>
                </c:pt>
                <c:pt idx="27">
                  <c:v>22752.06</c:v>
                </c:pt>
                <c:pt idx="28">
                  <c:v>67597.260000000009</c:v>
                </c:pt>
                <c:pt idx="29">
                  <c:v>46275.400000000009</c:v>
                </c:pt>
                <c:pt idx="30">
                  <c:v>8783.39</c:v>
                </c:pt>
                <c:pt idx="31">
                  <c:v>9658.23</c:v>
                </c:pt>
                <c:pt idx="32">
                  <c:v>26694.75</c:v>
                </c:pt>
                <c:pt idx="33">
                  <c:v>40098.800000000003</c:v>
                </c:pt>
                <c:pt idx="34">
                  <c:v>8920.85</c:v>
                </c:pt>
                <c:pt idx="35">
                  <c:v>23224.55</c:v>
                </c:pt>
                <c:pt idx="36">
                  <c:v>42692.429999999986</c:v>
                </c:pt>
                <c:pt idx="37">
                  <c:v>12703.109999999999</c:v>
                </c:pt>
                <c:pt idx="38">
                  <c:v>27004.649999999998</c:v>
                </c:pt>
                <c:pt idx="39">
                  <c:v>8881.6</c:v>
                </c:pt>
                <c:pt idx="40">
                  <c:v>16163.949999999999</c:v>
                </c:pt>
                <c:pt idx="41">
                  <c:v>58234.73</c:v>
                </c:pt>
                <c:pt idx="42">
                  <c:v>99407.779999999984</c:v>
                </c:pt>
                <c:pt idx="43">
                  <c:v>48162.079999999994</c:v>
                </c:pt>
                <c:pt idx="44">
                  <c:v>50185.619999999988</c:v>
                </c:pt>
                <c:pt idx="45">
                  <c:v>45275.340000000004</c:v>
                </c:pt>
                <c:pt idx="46">
                  <c:v>51015.659999999996</c:v>
                </c:pt>
                <c:pt idx="48">
                  <c:v>42855.93</c:v>
                </c:pt>
                <c:pt idx="49">
                  <c:v>10731.74</c:v>
                </c:pt>
                <c:pt idx="50">
                  <c:v>27586.080000000002</c:v>
                </c:pt>
                <c:pt idx="51">
                  <c:v>19604.66</c:v>
                </c:pt>
              </c:numCache>
            </c:numRef>
          </c:val>
          <c:extLst>
            <c:ext xmlns:c16="http://schemas.microsoft.com/office/drawing/2014/chart" uri="{C3380CC4-5D6E-409C-BE32-E72D297353CC}">
              <c16:uniqueId val="{00000005-765C-41EA-AD58-4B096469F314}"/>
            </c:ext>
          </c:extLst>
        </c:ser>
        <c:ser>
          <c:idx val="6"/>
          <c:order val="6"/>
          <c:tx>
            <c:strRef>
              <c:f>Taul9!$H$3:$H$4</c:f>
              <c:strCache>
                <c:ptCount val="1"/>
                <c:pt idx="0">
                  <c:v>68 - Yrityksen investointituki</c:v>
                </c:pt>
              </c:strCache>
            </c:strRef>
          </c:tx>
          <c:spPr>
            <a:solidFill>
              <a:schemeClr val="accent1">
                <a:lumMod val="60000"/>
              </a:schemeClr>
            </a:solidFill>
            <a:ln>
              <a:noFill/>
            </a:ln>
            <a:effectLst/>
          </c:spPr>
          <c:invertIfNegative val="0"/>
          <c:cat>
            <c:strRef>
              <c:f>Taul9!$A$5:$A$57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Taul9!$H$5:$H$57</c:f>
              <c:numCache>
                <c:formatCode>General</c:formatCode>
                <c:ptCount val="52"/>
                <c:pt idx="0">
                  <c:v>248376.18999999997</c:v>
                </c:pt>
                <c:pt idx="1">
                  <c:v>231226.2</c:v>
                </c:pt>
                <c:pt idx="2">
                  <c:v>116557.96999999997</c:v>
                </c:pt>
                <c:pt idx="3">
                  <c:v>109355.81</c:v>
                </c:pt>
                <c:pt idx="4">
                  <c:v>18790.22</c:v>
                </c:pt>
                <c:pt idx="5">
                  <c:v>28018.670000000002</c:v>
                </c:pt>
                <c:pt idx="6">
                  <c:v>113280.23</c:v>
                </c:pt>
                <c:pt idx="7">
                  <c:v>54671.460000000006</c:v>
                </c:pt>
                <c:pt idx="8">
                  <c:v>49634.710000000006</c:v>
                </c:pt>
                <c:pt idx="9">
                  <c:v>78136.089999999982</c:v>
                </c:pt>
                <c:pt idx="10">
                  <c:v>18255.239999999998</c:v>
                </c:pt>
                <c:pt idx="11">
                  <c:v>158923.63999999998</c:v>
                </c:pt>
                <c:pt idx="12">
                  <c:v>84356.6</c:v>
                </c:pt>
                <c:pt idx="13">
                  <c:v>90698.05</c:v>
                </c:pt>
                <c:pt idx="14">
                  <c:v>49847.72</c:v>
                </c:pt>
                <c:pt idx="15">
                  <c:v>66882.500000000015</c:v>
                </c:pt>
                <c:pt idx="16">
                  <c:v>166536.04999999996</c:v>
                </c:pt>
                <c:pt idx="17">
                  <c:v>31175.98</c:v>
                </c:pt>
                <c:pt idx="18">
                  <c:v>323028.25000000006</c:v>
                </c:pt>
                <c:pt idx="19">
                  <c:v>118720.33999999998</c:v>
                </c:pt>
                <c:pt idx="20">
                  <c:v>125553.84999999999</c:v>
                </c:pt>
                <c:pt idx="21">
                  <c:v>70738.2</c:v>
                </c:pt>
                <c:pt idx="22">
                  <c:v>15627.69</c:v>
                </c:pt>
                <c:pt idx="23">
                  <c:v>217999.79000000004</c:v>
                </c:pt>
                <c:pt idx="24">
                  <c:v>98294.150000000009</c:v>
                </c:pt>
                <c:pt idx="25">
                  <c:v>149482.34999999995</c:v>
                </c:pt>
                <c:pt idx="26">
                  <c:v>165156.19</c:v>
                </c:pt>
                <c:pt idx="27">
                  <c:v>9586.36</c:v>
                </c:pt>
                <c:pt idx="28">
                  <c:v>2598.8199999999997</c:v>
                </c:pt>
                <c:pt idx="29">
                  <c:v>116609.24999999997</c:v>
                </c:pt>
                <c:pt idx="30">
                  <c:v>49246.420000000013</c:v>
                </c:pt>
                <c:pt idx="31">
                  <c:v>130691.58999999998</c:v>
                </c:pt>
                <c:pt idx="32">
                  <c:v>81025.359999999986</c:v>
                </c:pt>
                <c:pt idx="33">
                  <c:v>265052.46000000002</c:v>
                </c:pt>
                <c:pt idx="34">
                  <c:v>147688.17999999996</c:v>
                </c:pt>
                <c:pt idx="35">
                  <c:v>99121.37</c:v>
                </c:pt>
                <c:pt idx="36">
                  <c:v>146653.63000000003</c:v>
                </c:pt>
                <c:pt idx="37">
                  <c:v>45866.80999999999</c:v>
                </c:pt>
                <c:pt idx="38">
                  <c:v>11266.24</c:v>
                </c:pt>
                <c:pt idx="39">
                  <c:v>157327.18</c:v>
                </c:pt>
                <c:pt idx="40">
                  <c:v>56386.02</c:v>
                </c:pt>
                <c:pt idx="41">
                  <c:v>107585.06000000003</c:v>
                </c:pt>
                <c:pt idx="42">
                  <c:v>227635.69999999998</c:v>
                </c:pt>
                <c:pt idx="43">
                  <c:v>232639.05000000002</c:v>
                </c:pt>
                <c:pt idx="44">
                  <c:v>196982.39999999999</c:v>
                </c:pt>
                <c:pt idx="45">
                  <c:v>41818.320000000007</c:v>
                </c:pt>
                <c:pt idx="46">
                  <c:v>42760.009999999995</c:v>
                </c:pt>
                <c:pt idx="47">
                  <c:v>47627.56</c:v>
                </c:pt>
                <c:pt idx="48">
                  <c:v>159989.59000000003</c:v>
                </c:pt>
                <c:pt idx="49">
                  <c:v>159272.69000000006</c:v>
                </c:pt>
                <c:pt idx="50">
                  <c:v>25160.7</c:v>
                </c:pt>
                <c:pt idx="51">
                  <c:v>26803.52</c:v>
                </c:pt>
              </c:numCache>
            </c:numRef>
          </c:val>
          <c:extLst>
            <c:ext xmlns:c16="http://schemas.microsoft.com/office/drawing/2014/chart" uri="{C3380CC4-5D6E-409C-BE32-E72D297353CC}">
              <c16:uniqueId val="{00000006-765C-41EA-AD58-4B096469F314}"/>
            </c:ext>
          </c:extLst>
        </c:ser>
        <c:ser>
          <c:idx val="7"/>
          <c:order val="7"/>
          <c:tx>
            <c:strRef>
              <c:f>Taul9!$I$3:$I$4</c:f>
              <c:strCache>
                <c:ptCount val="1"/>
                <c:pt idx="0">
                  <c:v>69 - Yrityksen käynnistystuki</c:v>
                </c:pt>
              </c:strCache>
            </c:strRef>
          </c:tx>
          <c:spPr>
            <a:solidFill>
              <a:schemeClr val="accent2">
                <a:lumMod val="60000"/>
              </a:schemeClr>
            </a:solidFill>
            <a:ln>
              <a:noFill/>
            </a:ln>
            <a:effectLst/>
          </c:spPr>
          <c:invertIfNegative val="0"/>
          <c:cat>
            <c:strRef>
              <c:f>Taul9!$A$5:$A$57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Taul9!$I$5:$I$57</c:f>
              <c:numCache>
                <c:formatCode>General</c:formatCode>
                <c:ptCount val="52"/>
                <c:pt idx="0">
                  <c:v>49450</c:v>
                </c:pt>
                <c:pt idx="1">
                  <c:v>55900</c:v>
                </c:pt>
                <c:pt idx="2">
                  <c:v>17200</c:v>
                </c:pt>
                <c:pt idx="3">
                  <c:v>54825</c:v>
                </c:pt>
                <c:pt idx="4">
                  <c:v>10750</c:v>
                </c:pt>
                <c:pt idx="6">
                  <c:v>53750</c:v>
                </c:pt>
                <c:pt idx="7">
                  <c:v>126323.49</c:v>
                </c:pt>
                <c:pt idx="8">
                  <c:v>44075</c:v>
                </c:pt>
                <c:pt idx="9">
                  <c:v>103907.46</c:v>
                </c:pt>
                <c:pt idx="10">
                  <c:v>55900</c:v>
                </c:pt>
                <c:pt idx="11">
                  <c:v>35475</c:v>
                </c:pt>
                <c:pt idx="12">
                  <c:v>106425</c:v>
                </c:pt>
                <c:pt idx="13">
                  <c:v>18275</c:v>
                </c:pt>
                <c:pt idx="14">
                  <c:v>45150</c:v>
                </c:pt>
                <c:pt idx="15">
                  <c:v>21500</c:v>
                </c:pt>
                <c:pt idx="16">
                  <c:v>15050</c:v>
                </c:pt>
                <c:pt idx="17">
                  <c:v>1075</c:v>
                </c:pt>
                <c:pt idx="18">
                  <c:v>97825</c:v>
                </c:pt>
                <c:pt idx="19">
                  <c:v>125775</c:v>
                </c:pt>
                <c:pt idx="20">
                  <c:v>55900</c:v>
                </c:pt>
                <c:pt idx="21">
                  <c:v>23650</c:v>
                </c:pt>
                <c:pt idx="22">
                  <c:v>47300</c:v>
                </c:pt>
                <c:pt idx="23">
                  <c:v>38700</c:v>
                </c:pt>
                <c:pt idx="24">
                  <c:v>24725</c:v>
                </c:pt>
                <c:pt idx="25">
                  <c:v>54825</c:v>
                </c:pt>
                <c:pt idx="26">
                  <c:v>82775</c:v>
                </c:pt>
                <c:pt idx="27">
                  <c:v>12900</c:v>
                </c:pt>
                <c:pt idx="28">
                  <c:v>4300</c:v>
                </c:pt>
                <c:pt idx="29">
                  <c:v>47300</c:v>
                </c:pt>
                <c:pt idx="30">
                  <c:v>30100</c:v>
                </c:pt>
                <c:pt idx="31">
                  <c:v>27950</c:v>
                </c:pt>
                <c:pt idx="32">
                  <c:v>49450</c:v>
                </c:pt>
                <c:pt idx="33">
                  <c:v>112875</c:v>
                </c:pt>
                <c:pt idx="34">
                  <c:v>10750</c:v>
                </c:pt>
                <c:pt idx="35">
                  <c:v>13975</c:v>
                </c:pt>
                <c:pt idx="36">
                  <c:v>36550</c:v>
                </c:pt>
                <c:pt idx="37">
                  <c:v>66650</c:v>
                </c:pt>
                <c:pt idx="38">
                  <c:v>6450</c:v>
                </c:pt>
                <c:pt idx="39">
                  <c:v>41925</c:v>
                </c:pt>
                <c:pt idx="40">
                  <c:v>8600</c:v>
                </c:pt>
                <c:pt idx="41">
                  <c:v>53750</c:v>
                </c:pt>
                <c:pt idx="42">
                  <c:v>146200</c:v>
                </c:pt>
                <c:pt idx="43">
                  <c:v>61275</c:v>
                </c:pt>
                <c:pt idx="44">
                  <c:v>26875</c:v>
                </c:pt>
                <c:pt idx="45">
                  <c:v>22575</c:v>
                </c:pt>
                <c:pt idx="46">
                  <c:v>55900</c:v>
                </c:pt>
                <c:pt idx="47">
                  <c:v>36550</c:v>
                </c:pt>
                <c:pt idx="48">
                  <c:v>51600</c:v>
                </c:pt>
                <c:pt idx="49">
                  <c:v>36550</c:v>
                </c:pt>
                <c:pt idx="50">
                  <c:v>16125</c:v>
                </c:pt>
                <c:pt idx="51">
                  <c:v>23650</c:v>
                </c:pt>
              </c:numCache>
            </c:numRef>
          </c:val>
          <c:extLst>
            <c:ext xmlns:c16="http://schemas.microsoft.com/office/drawing/2014/chart" uri="{C3380CC4-5D6E-409C-BE32-E72D297353CC}">
              <c16:uniqueId val="{00000007-765C-41EA-AD58-4B096469F314}"/>
            </c:ext>
          </c:extLst>
        </c:ser>
        <c:ser>
          <c:idx val="8"/>
          <c:order val="8"/>
          <c:tx>
            <c:strRef>
              <c:f>Taul9!$J$3:$J$4</c:f>
              <c:strCache>
                <c:ptCount val="1"/>
                <c:pt idx="0">
                  <c:v>70 - Yrityksen kehittämistuki</c:v>
                </c:pt>
              </c:strCache>
            </c:strRef>
          </c:tx>
          <c:spPr>
            <a:solidFill>
              <a:schemeClr val="accent3">
                <a:lumMod val="60000"/>
              </a:schemeClr>
            </a:solidFill>
            <a:ln>
              <a:noFill/>
            </a:ln>
            <a:effectLst/>
          </c:spPr>
          <c:invertIfNegative val="0"/>
          <c:cat>
            <c:strRef>
              <c:f>Taul9!$A$5:$A$57</c:f>
              <c:strCache>
                <c:ptCount val="52"/>
                <c:pt idx="0">
                  <c:v>AISAPARI ry</c:v>
                </c:pt>
                <c:pt idx="1">
                  <c:v>Aktiivinen Pohjois-Satakunta ry</c:v>
                </c:pt>
                <c:pt idx="2">
                  <c:v>Aktion Österbotten rf</c:v>
                </c:pt>
                <c:pt idx="3">
                  <c:v>Elävä Kainuu LEADER ry</c:v>
                </c:pt>
                <c:pt idx="4">
                  <c:v>Eteläisen maaseudun osaajat EMO ry</c:v>
                </c:pt>
                <c:pt idx="5">
                  <c:v>I Samma Båt - Samassa veneessä rf ry</c:v>
                </c:pt>
                <c:pt idx="6">
                  <c:v>Joensuun Seudun LEADER-yhdistys ry</c:v>
                </c:pt>
                <c:pt idx="7">
                  <c:v>Joutsenten reitti ry</c:v>
                </c:pt>
                <c:pt idx="8">
                  <c:v>JyväsRiihi ry</c:v>
                </c:pt>
                <c:pt idx="9">
                  <c:v>Kantri ry</c:v>
                </c:pt>
                <c:pt idx="10">
                  <c:v>Karhuseutu ry</c:v>
                </c:pt>
                <c:pt idx="11">
                  <c:v>Kehittämisyhdistys Kalakukko ry</c:v>
                </c:pt>
                <c:pt idx="12">
                  <c:v>Kehittämisyhdistys Liiveri ry</c:v>
                </c:pt>
                <c:pt idx="13">
                  <c:v>Kehittämisyhdistys Mansikka ry</c:v>
                </c:pt>
                <c:pt idx="14">
                  <c:v>Kehittämisyhdistys Sepra ry</c:v>
                </c:pt>
                <c:pt idx="15">
                  <c:v>Kehittämisyhdistys SILMU ry</c:v>
                </c:pt>
                <c:pt idx="16">
                  <c:v>Kehittämisyhdistys Ylä-Savon Veturi ry</c:v>
                </c:pt>
                <c:pt idx="17">
                  <c:v>Keski-Karjalan Jetina ry</c:v>
                </c:pt>
                <c:pt idx="18">
                  <c:v>Keskipiste-Leader ry</c:v>
                </c:pt>
                <c:pt idx="19">
                  <c:v>Koillismaan Leader ry</c:v>
                </c:pt>
                <c:pt idx="20">
                  <c:v>Kuudestaan ry</c:v>
                </c:pt>
                <c:pt idx="21">
                  <c:v>Leader Kärki ry</c:v>
                </c:pt>
                <c:pt idx="22">
                  <c:v>Leader Länsi-Saimaa ry</c:v>
                </c:pt>
                <c:pt idx="23">
                  <c:v>Leader Pohjoisin Lappi ry</c:v>
                </c:pt>
                <c:pt idx="24">
                  <c:v>Leader Satasilta ry</c:v>
                </c:pt>
                <c:pt idx="25">
                  <c:v>Leader Tunturi-Lappi ry</c:v>
                </c:pt>
                <c:pt idx="26">
                  <c:v>Leader Viisari ry</c:v>
                </c:pt>
                <c:pt idx="27">
                  <c:v>Linnaseutu ry</c:v>
                </c:pt>
                <c:pt idx="28">
                  <c:v>LounaPlussa ry</c:v>
                </c:pt>
                <c:pt idx="29">
                  <c:v>Maaseudun kehittämisyhdistys Ravakka ry</c:v>
                </c:pt>
                <c:pt idx="30">
                  <c:v>Maaseutukehitys ry</c:v>
                </c:pt>
                <c:pt idx="31">
                  <c:v>Nouseva Rannikkoseutu ry</c:v>
                </c:pt>
                <c:pt idx="32">
                  <c:v>Oulujärvi LEADER ry</c:v>
                </c:pt>
                <c:pt idx="33">
                  <c:v>Oulun Seudun Leader ry</c:v>
                </c:pt>
                <c:pt idx="34">
                  <c:v>Outokaira Tuottamhan ry</c:v>
                </c:pt>
                <c:pt idx="35">
                  <c:v>Peräpohjolan Leader ry</c:v>
                </c:pt>
                <c:pt idx="36">
                  <c:v>Pirityiset ry</c:v>
                </c:pt>
                <c:pt idx="37">
                  <c:v>Pirkan Helmi ry</c:v>
                </c:pt>
                <c:pt idx="38">
                  <c:v>Pohjois-Kymen Kasvu ry</c:v>
                </c:pt>
                <c:pt idx="39">
                  <c:v>PoKo ry</c:v>
                </c:pt>
                <c:pt idx="40">
                  <c:v>Pomoväst rf</c:v>
                </c:pt>
                <c:pt idx="41">
                  <c:v>Päijänne-Leader ry</c:v>
                </c:pt>
                <c:pt idx="42">
                  <c:v>Rieska-Leader ry</c:v>
                </c:pt>
                <c:pt idx="43">
                  <c:v>SavonLuotsi Leader ry</c:v>
                </c:pt>
                <c:pt idx="44">
                  <c:v>Suupohjan Kehittämisyhdistys ry</c:v>
                </c:pt>
                <c:pt idx="45">
                  <c:v>Vaara-Karjalan Leader ry</c:v>
                </c:pt>
                <c:pt idx="46">
                  <c:v>Varsin Hyvä ry</c:v>
                </c:pt>
                <c:pt idx="47">
                  <c:v>Varsinais-Suomen jokivarsikumppanit ry</c:v>
                </c:pt>
                <c:pt idx="48">
                  <c:v>Veej'jakaja ry</c:v>
                </c:pt>
                <c:pt idx="49">
                  <c:v>Vesuri-ryhmä ry</c:v>
                </c:pt>
                <c:pt idx="50">
                  <c:v>YHYRES-kehittämisyhdistys ry</c:v>
                </c:pt>
                <c:pt idx="51">
                  <c:v>Ykkösakseli ry</c:v>
                </c:pt>
              </c:strCache>
            </c:strRef>
          </c:cat>
          <c:val>
            <c:numRef>
              <c:f>Taul9!$J$5:$J$57</c:f>
              <c:numCache>
                <c:formatCode>General</c:formatCode>
                <c:ptCount val="52"/>
                <c:pt idx="0">
                  <c:v>41710</c:v>
                </c:pt>
                <c:pt idx="1">
                  <c:v>45580</c:v>
                </c:pt>
                <c:pt idx="2">
                  <c:v>18490</c:v>
                </c:pt>
                <c:pt idx="3">
                  <c:v>18490</c:v>
                </c:pt>
                <c:pt idx="4">
                  <c:v>5160</c:v>
                </c:pt>
                <c:pt idx="5">
                  <c:v>17200</c:v>
                </c:pt>
                <c:pt idx="6">
                  <c:v>29670</c:v>
                </c:pt>
                <c:pt idx="7">
                  <c:v>53320</c:v>
                </c:pt>
                <c:pt idx="8">
                  <c:v>24080</c:v>
                </c:pt>
                <c:pt idx="9">
                  <c:v>101480</c:v>
                </c:pt>
                <c:pt idx="10">
                  <c:v>20640</c:v>
                </c:pt>
                <c:pt idx="11">
                  <c:v>16340</c:v>
                </c:pt>
                <c:pt idx="12">
                  <c:v>67080</c:v>
                </c:pt>
                <c:pt idx="13">
                  <c:v>7740</c:v>
                </c:pt>
                <c:pt idx="14">
                  <c:v>31820</c:v>
                </c:pt>
                <c:pt idx="15">
                  <c:v>12900</c:v>
                </c:pt>
                <c:pt idx="16">
                  <c:v>14620</c:v>
                </c:pt>
                <c:pt idx="17">
                  <c:v>13760</c:v>
                </c:pt>
                <c:pt idx="18">
                  <c:v>80840</c:v>
                </c:pt>
                <c:pt idx="19">
                  <c:v>31820</c:v>
                </c:pt>
                <c:pt idx="20">
                  <c:v>27090</c:v>
                </c:pt>
                <c:pt idx="21">
                  <c:v>32680</c:v>
                </c:pt>
                <c:pt idx="22">
                  <c:v>8170</c:v>
                </c:pt>
                <c:pt idx="23">
                  <c:v>32250</c:v>
                </c:pt>
                <c:pt idx="24">
                  <c:v>18060</c:v>
                </c:pt>
                <c:pt idx="25">
                  <c:v>27520</c:v>
                </c:pt>
                <c:pt idx="26">
                  <c:v>64500</c:v>
                </c:pt>
                <c:pt idx="27">
                  <c:v>14190</c:v>
                </c:pt>
                <c:pt idx="28">
                  <c:v>7310</c:v>
                </c:pt>
                <c:pt idx="29">
                  <c:v>29670</c:v>
                </c:pt>
                <c:pt idx="30">
                  <c:v>28810</c:v>
                </c:pt>
                <c:pt idx="31">
                  <c:v>26660</c:v>
                </c:pt>
                <c:pt idx="32">
                  <c:v>14190</c:v>
                </c:pt>
                <c:pt idx="33">
                  <c:v>79120</c:v>
                </c:pt>
                <c:pt idx="34">
                  <c:v>16770</c:v>
                </c:pt>
                <c:pt idx="35">
                  <c:v>17630</c:v>
                </c:pt>
                <c:pt idx="36">
                  <c:v>19780</c:v>
                </c:pt>
                <c:pt idx="37">
                  <c:v>18060</c:v>
                </c:pt>
                <c:pt idx="38">
                  <c:v>11610</c:v>
                </c:pt>
                <c:pt idx="39">
                  <c:v>31820</c:v>
                </c:pt>
                <c:pt idx="40">
                  <c:v>8600</c:v>
                </c:pt>
                <c:pt idx="41">
                  <c:v>18490</c:v>
                </c:pt>
                <c:pt idx="42">
                  <c:v>53750</c:v>
                </c:pt>
                <c:pt idx="43">
                  <c:v>49020</c:v>
                </c:pt>
                <c:pt idx="44">
                  <c:v>28810</c:v>
                </c:pt>
                <c:pt idx="45">
                  <c:v>3870</c:v>
                </c:pt>
                <c:pt idx="46">
                  <c:v>33110</c:v>
                </c:pt>
                <c:pt idx="47">
                  <c:v>36120</c:v>
                </c:pt>
                <c:pt idx="48">
                  <c:v>67080</c:v>
                </c:pt>
                <c:pt idx="49">
                  <c:v>35260</c:v>
                </c:pt>
                <c:pt idx="50">
                  <c:v>19780</c:v>
                </c:pt>
                <c:pt idx="51">
                  <c:v>18920</c:v>
                </c:pt>
              </c:numCache>
            </c:numRef>
          </c:val>
          <c:extLst>
            <c:ext xmlns:c16="http://schemas.microsoft.com/office/drawing/2014/chart" uri="{C3380CC4-5D6E-409C-BE32-E72D297353CC}">
              <c16:uniqueId val="{00000008-765C-41EA-AD58-4B096469F314}"/>
            </c:ext>
          </c:extLst>
        </c:ser>
        <c:dLbls>
          <c:showLegendKey val="0"/>
          <c:showVal val="0"/>
          <c:showCatName val="0"/>
          <c:showSerName val="0"/>
          <c:showPercent val="0"/>
          <c:showBubbleSize val="0"/>
        </c:dLbls>
        <c:gapWidth val="150"/>
        <c:overlap val="100"/>
        <c:axId val="1185330744"/>
        <c:axId val="1185326784"/>
      </c:barChart>
      <c:catAx>
        <c:axId val="118533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85326784"/>
        <c:crosses val="autoZero"/>
        <c:auto val="1"/>
        <c:lblAlgn val="ctr"/>
        <c:lblOffset val="100"/>
        <c:noMultiLvlLbl val="0"/>
      </c:catAx>
      <c:valAx>
        <c:axId val="118532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85330744"/>
        <c:crosses val="autoZero"/>
        <c:crossBetween val="between"/>
      </c:valAx>
      <c:spPr>
        <a:noFill/>
        <a:ln>
          <a:noFill/>
        </a:ln>
        <a:effectLst/>
      </c:spPr>
    </c:plotArea>
    <c:legend>
      <c:legendPos val="r"/>
      <c:layout>
        <c:manualLayout>
          <c:xMode val="edge"/>
          <c:yMode val="edge"/>
          <c:x val="7.9648967110500318E-2"/>
          <c:y val="0.15564290080178333"/>
          <c:w val="0.19826098540046028"/>
          <c:h val="0.351519217632042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[Käsittelyajat päätösvuosittain.xlsx]Taul1!Pivot-taulukko1</c:name>
    <c:fmtId val="3"/>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Taul1!$B$3:$B$4</c:f>
              <c:strCache>
                <c:ptCount val="1"/>
                <c:pt idx="0">
                  <c:v>Hanketuki</c:v>
                </c:pt>
              </c:strCache>
            </c:strRef>
          </c:tx>
          <c:spPr>
            <a:ln w="76200" cap="rnd">
              <a:solidFill>
                <a:schemeClr val="accent1"/>
              </a:solidFill>
              <a:round/>
            </a:ln>
            <a:effectLst/>
          </c:spPr>
          <c:marker>
            <c:symbol val="none"/>
          </c:marker>
          <c:cat>
            <c:strRef>
              <c:f>Taul1!$A$5:$A$8</c:f>
              <c:strCache>
                <c:ptCount val="3"/>
                <c:pt idx="0">
                  <c:v>2023</c:v>
                </c:pt>
                <c:pt idx="1">
                  <c:v>2024</c:v>
                </c:pt>
                <c:pt idx="2">
                  <c:v>2025</c:v>
                </c:pt>
              </c:strCache>
            </c:strRef>
          </c:cat>
          <c:val>
            <c:numRef>
              <c:f>Taul1!$B$5:$B$8</c:f>
              <c:numCache>
                <c:formatCode>General</c:formatCode>
                <c:ptCount val="3"/>
                <c:pt idx="0">
                  <c:v>205.19479166666659</c:v>
                </c:pt>
                <c:pt idx="1">
                  <c:v>115.1614583333333</c:v>
                </c:pt>
                <c:pt idx="2">
                  <c:v>80.018055555555549</c:v>
                </c:pt>
              </c:numCache>
            </c:numRef>
          </c:val>
          <c:smooth val="0"/>
          <c:extLst>
            <c:ext xmlns:c16="http://schemas.microsoft.com/office/drawing/2014/chart" uri="{C3380CC4-5D6E-409C-BE32-E72D297353CC}">
              <c16:uniqueId val="{00000000-4AAA-4B0B-928A-7E0A15A5C5DB}"/>
            </c:ext>
          </c:extLst>
        </c:ser>
        <c:ser>
          <c:idx val="1"/>
          <c:order val="1"/>
          <c:tx>
            <c:strRef>
              <c:f>Taul1!$C$3:$C$4</c:f>
              <c:strCache>
                <c:ptCount val="1"/>
                <c:pt idx="0">
                  <c:v>Yritystuki</c:v>
                </c:pt>
              </c:strCache>
            </c:strRef>
          </c:tx>
          <c:spPr>
            <a:ln w="76200" cap="rnd">
              <a:solidFill>
                <a:schemeClr val="accent2"/>
              </a:solidFill>
              <a:round/>
            </a:ln>
            <a:effectLst/>
          </c:spPr>
          <c:marker>
            <c:symbol val="none"/>
          </c:marker>
          <c:cat>
            <c:strRef>
              <c:f>Taul1!$A$5:$A$8</c:f>
              <c:strCache>
                <c:ptCount val="3"/>
                <c:pt idx="0">
                  <c:v>2023</c:v>
                </c:pt>
                <c:pt idx="1">
                  <c:v>2024</c:v>
                </c:pt>
                <c:pt idx="2">
                  <c:v>2025</c:v>
                </c:pt>
              </c:strCache>
            </c:strRef>
          </c:cat>
          <c:val>
            <c:numRef>
              <c:f>Taul1!$C$5:$C$8</c:f>
              <c:numCache>
                <c:formatCode>General</c:formatCode>
                <c:ptCount val="3"/>
                <c:pt idx="0">
                  <c:v>168.82986111111109</c:v>
                </c:pt>
                <c:pt idx="1">
                  <c:v>96.078472222222217</c:v>
                </c:pt>
                <c:pt idx="2">
                  <c:v>77.904166666666669</c:v>
                </c:pt>
              </c:numCache>
            </c:numRef>
          </c:val>
          <c:smooth val="0"/>
          <c:extLst>
            <c:ext xmlns:c16="http://schemas.microsoft.com/office/drawing/2014/chart" uri="{C3380CC4-5D6E-409C-BE32-E72D297353CC}">
              <c16:uniqueId val="{00000001-4AAA-4B0B-928A-7E0A15A5C5DB}"/>
            </c:ext>
          </c:extLst>
        </c:ser>
        <c:dLbls>
          <c:showLegendKey val="0"/>
          <c:showVal val="0"/>
          <c:showCatName val="0"/>
          <c:showSerName val="0"/>
          <c:showPercent val="0"/>
          <c:showBubbleSize val="0"/>
        </c:dLbls>
        <c:smooth val="0"/>
        <c:axId val="1259187040"/>
        <c:axId val="1259188120"/>
      </c:lineChart>
      <c:catAx>
        <c:axId val="125918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1259188120"/>
        <c:crosses val="autoZero"/>
        <c:auto val="1"/>
        <c:lblAlgn val="ctr"/>
        <c:lblOffset val="100"/>
        <c:noMultiLvlLbl val="0"/>
      </c:catAx>
      <c:valAx>
        <c:axId val="1259188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1259187040"/>
        <c:crosses val="autoZero"/>
        <c:crossBetween val="between"/>
      </c:valAx>
      <c:spPr>
        <a:noFill/>
        <a:ln w="12700">
          <a:solidFill>
            <a:schemeClr val="bg1"/>
          </a:solidFill>
        </a:ln>
        <a:effectLst/>
      </c:spPr>
    </c:plotArea>
    <c:legend>
      <c:legendPos val="r"/>
      <c:layout>
        <c:manualLayout>
          <c:xMode val="edge"/>
          <c:yMode val="edge"/>
          <c:x val="0.7556196686351706"/>
          <c:y val="0.21286098945472054"/>
          <c:w val="0.21729699803149607"/>
          <c:h val="0.1695278567250099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[Käsittelyajat Elyittäin 8.11.2025.xlsx]Taul2!Pivot-taulukko2</c:name>
    <c:fmtId val="47"/>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6002378608923884E-2"/>
          <c:y val="2.0522391074508033E-2"/>
          <c:w val="0.92817331036745421"/>
          <c:h val="0.75581806848896294"/>
        </c:manualLayout>
      </c:layout>
      <c:areaChart>
        <c:grouping val="standard"/>
        <c:varyColors val="0"/>
        <c:ser>
          <c:idx val="0"/>
          <c:order val="0"/>
          <c:tx>
            <c:strRef>
              <c:f>Taul2!$B$3</c:f>
              <c:strCache>
                <c:ptCount val="1"/>
                <c:pt idx="0">
                  <c:v>Summa  / Md käsittelyaika yht. sis. täyd.aika (pv)</c:v>
                </c:pt>
              </c:strCache>
            </c:strRef>
          </c:tx>
          <c:spPr>
            <a:solidFill>
              <a:schemeClr val="accent1"/>
            </a:solidFill>
            <a:ln>
              <a:noFill/>
            </a:ln>
            <a:effectLst/>
          </c:spPr>
          <c:cat>
            <c:strRef>
              <c:f>Taul2!$A$4:$A$19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Taul2!$B$4:$B$19</c:f>
              <c:numCache>
                <c:formatCode>General</c:formatCode>
                <c:ptCount val="15"/>
                <c:pt idx="0">
                  <c:v>106.27847222222221</c:v>
                </c:pt>
                <c:pt idx="1">
                  <c:v>102.35833333333331</c:v>
                </c:pt>
                <c:pt idx="2">
                  <c:v>54.677777777777777</c:v>
                </c:pt>
                <c:pt idx="3">
                  <c:v>78.411111111111097</c:v>
                </c:pt>
                <c:pt idx="4">
                  <c:v>168.55798611111109</c:v>
                </c:pt>
                <c:pt idx="5">
                  <c:v>67.524652777777774</c:v>
                </c:pt>
                <c:pt idx="6">
                  <c:v>59.999305555555537</c:v>
                </c:pt>
                <c:pt idx="7">
                  <c:v>104.0229166666667</c:v>
                </c:pt>
                <c:pt idx="8">
                  <c:v>105.1305555555555</c:v>
                </c:pt>
                <c:pt idx="9">
                  <c:v>72.45868055555556</c:v>
                </c:pt>
                <c:pt idx="10">
                  <c:v>103.5399305555555</c:v>
                </c:pt>
                <c:pt idx="11">
                  <c:v>76.254861111111097</c:v>
                </c:pt>
                <c:pt idx="12">
                  <c:v>92.339236111111106</c:v>
                </c:pt>
                <c:pt idx="13">
                  <c:v>55.90625</c:v>
                </c:pt>
                <c:pt idx="14">
                  <c:v>100.65173611111111</c:v>
                </c:pt>
              </c:numCache>
            </c:numRef>
          </c:val>
          <c:extLst>
            <c:ext xmlns:c16="http://schemas.microsoft.com/office/drawing/2014/chart" uri="{C3380CC4-5D6E-409C-BE32-E72D297353CC}">
              <c16:uniqueId val="{00000000-2C9F-4D40-9040-52AF5EB315CF}"/>
            </c:ext>
          </c:extLst>
        </c:ser>
        <c:dLbls>
          <c:showLegendKey val="0"/>
          <c:showVal val="0"/>
          <c:showCatName val="0"/>
          <c:showSerName val="0"/>
          <c:showPercent val="0"/>
          <c:showBubbleSize val="0"/>
        </c:dLbls>
        <c:axId val="1004635568"/>
        <c:axId val="1004639168"/>
      </c:areaChart>
      <c:barChart>
        <c:barDir val="col"/>
        <c:grouping val="clustered"/>
        <c:varyColors val="0"/>
        <c:ser>
          <c:idx val="1"/>
          <c:order val="1"/>
          <c:tx>
            <c:strRef>
              <c:f>Taul2!$C$3</c:f>
              <c:strCache>
                <c:ptCount val="1"/>
                <c:pt idx="0">
                  <c:v>Summa  / Hankemäärä</c:v>
                </c:pt>
              </c:strCache>
            </c:strRef>
          </c:tx>
          <c:spPr>
            <a:solidFill>
              <a:schemeClr val="accent2"/>
            </a:solidFill>
            <a:ln>
              <a:noFill/>
            </a:ln>
            <a:effectLst/>
          </c:spPr>
          <c:invertIfNegative val="0"/>
          <c:cat>
            <c:strRef>
              <c:f>Taul2!$A$4:$A$19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Taul2!$C$4:$C$19</c:f>
              <c:numCache>
                <c:formatCode>General</c:formatCode>
                <c:ptCount val="15"/>
                <c:pt idx="0">
                  <c:v>38</c:v>
                </c:pt>
                <c:pt idx="1">
                  <c:v>39</c:v>
                </c:pt>
                <c:pt idx="2">
                  <c:v>123</c:v>
                </c:pt>
                <c:pt idx="3">
                  <c:v>115</c:v>
                </c:pt>
                <c:pt idx="4">
                  <c:v>32</c:v>
                </c:pt>
                <c:pt idx="5">
                  <c:v>40</c:v>
                </c:pt>
                <c:pt idx="6">
                  <c:v>51</c:v>
                </c:pt>
                <c:pt idx="7">
                  <c:v>59</c:v>
                </c:pt>
                <c:pt idx="8">
                  <c:v>64</c:v>
                </c:pt>
                <c:pt idx="9">
                  <c:v>54</c:v>
                </c:pt>
                <c:pt idx="10">
                  <c:v>62</c:v>
                </c:pt>
                <c:pt idx="11">
                  <c:v>75</c:v>
                </c:pt>
                <c:pt idx="12">
                  <c:v>118</c:v>
                </c:pt>
                <c:pt idx="13">
                  <c:v>28</c:v>
                </c:pt>
                <c:pt idx="14">
                  <c:v>50</c:v>
                </c:pt>
              </c:numCache>
            </c:numRef>
          </c:val>
          <c:extLst>
            <c:ext xmlns:c16="http://schemas.microsoft.com/office/drawing/2014/chart" uri="{C3380CC4-5D6E-409C-BE32-E72D297353CC}">
              <c16:uniqueId val="{00000001-2C9F-4D40-9040-52AF5EB315CF}"/>
            </c:ext>
          </c:extLst>
        </c:ser>
        <c:dLbls>
          <c:showLegendKey val="0"/>
          <c:showVal val="0"/>
          <c:showCatName val="0"/>
          <c:showSerName val="0"/>
          <c:showPercent val="0"/>
          <c:showBubbleSize val="0"/>
        </c:dLbls>
        <c:gapWidth val="150"/>
        <c:axId val="1004635568"/>
        <c:axId val="1004639168"/>
      </c:barChart>
      <c:lineChart>
        <c:grouping val="standard"/>
        <c:varyColors val="0"/>
        <c:ser>
          <c:idx val="2"/>
          <c:order val="2"/>
          <c:tx>
            <c:strRef>
              <c:f>Taul2!$D$3</c:f>
              <c:strCache>
                <c:ptCount val="1"/>
                <c:pt idx="0">
                  <c:v>Summa  / Täydennyspyyntöjä / kpl</c:v>
                </c:pt>
              </c:strCache>
            </c:strRef>
          </c:tx>
          <c:spPr>
            <a:ln w="28575" cap="rnd">
              <a:solidFill>
                <a:schemeClr val="accent3"/>
              </a:solidFill>
              <a:round/>
            </a:ln>
            <a:effectLst/>
          </c:spPr>
          <c:marker>
            <c:symbol val="none"/>
          </c:marker>
          <c:cat>
            <c:strRef>
              <c:f>Taul2!$A$4:$A$19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Taul2!$D$4:$D$19</c:f>
              <c:numCache>
                <c:formatCode>General</c:formatCode>
                <c:ptCount val="15"/>
                <c:pt idx="0">
                  <c:v>86</c:v>
                </c:pt>
                <c:pt idx="1">
                  <c:v>59</c:v>
                </c:pt>
                <c:pt idx="2">
                  <c:v>88</c:v>
                </c:pt>
                <c:pt idx="3">
                  <c:v>56</c:v>
                </c:pt>
                <c:pt idx="4">
                  <c:v>77</c:v>
                </c:pt>
                <c:pt idx="5">
                  <c:v>63</c:v>
                </c:pt>
                <c:pt idx="6">
                  <c:v>62</c:v>
                </c:pt>
                <c:pt idx="7">
                  <c:v>68</c:v>
                </c:pt>
                <c:pt idx="8">
                  <c:v>112</c:v>
                </c:pt>
                <c:pt idx="9">
                  <c:v>101</c:v>
                </c:pt>
                <c:pt idx="10">
                  <c:v>103</c:v>
                </c:pt>
                <c:pt idx="11">
                  <c:v>174</c:v>
                </c:pt>
                <c:pt idx="12">
                  <c:v>138</c:v>
                </c:pt>
                <c:pt idx="13">
                  <c:v>45</c:v>
                </c:pt>
                <c:pt idx="14">
                  <c:v>100</c:v>
                </c:pt>
              </c:numCache>
            </c:numRef>
          </c:val>
          <c:smooth val="0"/>
          <c:extLst>
            <c:ext xmlns:c16="http://schemas.microsoft.com/office/drawing/2014/chart" uri="{C3380CC4-5D6E-409C-BE32-E72D297353CC}">
              <c16:uniqueId val="{00000002-2C9F-4D40-9040-52AF5EB315CF}"/>
            </c:ext>
          </c:extLst>
        </c:ser>
        <c:dLbls>
          <c:showLegendKey val="0"/>
          <c:showVal val="0"/>
          <c:showCatName val="0"/>
          <c:showSerName val="0"/>
          <c:showPercent val="0"/>
          <c:showBubbleSize val="0"/>
        </c:dLbls>
        <c:marker val="1"/>
        <c:smooth val="0"/>
        <c:axId val="1004635568"/>
        <c:axId val="1004639168"/>
      </c:lineChart>
      <c:catAx>
        <c:axId val="100463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1004639168"/>
        <c:crosses val="autoZero"/>
        <c:auto val="1"/>
        <c:lblAlgn val="ctr"/>
        <c:lblOffset val="100"/>
        <c:noMultiLvlLbl val="0"/>
      </c:catAx>
      <c:valAx>
        <c:axId val="1004639168"/>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4635568"/>
        <c:crosses val="autoZero"/>
        <c:crossBetween val="between"/>
      </c:valAx>
      <c:spPr>
        <a:noFill/>
        <a:ln>
          <a:noFill/>
        </a:ln>
        <a:effectLst/>
      </c:spPr>
    </c:plotArea>
    <c:legend>
      <c:legendPos val="r"/>
      <c:layout>
        <c:manualLayout>
          <c:xMode val="edge"/>
          <c:yMode val="edge"/>
          <c:x val="8.1675688976377947E-2"/>
          <c:y val="0.150868514347825"/>
          <c:w val="0.23603264435695537"/>
          <c:h val="0.1310987088815825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[Käsittelyajat Elyittäin 8.11.2025.xlsx]Taul4!Pivot-taulukko4</c:name>
    <c:fmtId val="6"/>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8045699192664205E-2"/>
          <c:y val="2.0676691729323307E-2"/>
          <c:w val="0.93195430080733577"/>
          <c:h val="0.75398215025753357"/>
        </c:manualLayout>
      </c:layout>
      <c:areaChart>
        <c:grouping val="standard"/>
        <c:varyColors val="0"/>
        <c:ser>
          <c:idx val="3"/>
          <c:order val="3"/>
          <c:tx>
            <c:strRef>
              <c:f>Taul4!$E$3</c:f>
              <c:strCache>
                <c:ptCount val="1"/>
                <c:pt idx="0">
                  <c:v>Summa  / Hankemäärä</c:v>
                </c:pt>
              </c:strCache>
            </c:strRef>
          </c:tx>
          <c:spPr>
            <a:solidFill>
              <a:schemeClr val="accent4"/>
            </a:solidFill>
            <a:ln>
              <a:noFill/>
            </a:ln>
            <a:effectLst/>
          </c:spPr>
          <c:cat>
            <c:strRef>
              <c:f>Taul4!$A$4:$A$19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Taul4!$E$4:$E$19</c:f>
              <c:numCache>
                <c:formatCode>General</c:formatCode>
                <c:ptCount val="15"/>
                <c:pt idx="0">
                  <c:v>38</c:v>
                </c:pt>
                <c:pt idx="1">
                  <c:v>39</c:v>
                </c:pt>
                <c:pt idx="2">
                  <c:v>123</c:v>
                </c:pt>
                <c:pt idx="3">
                  <c:v>115</c:v>
                </c:pt>
                <c:pt idx="4">
                  <c:v>32</c:v>
                </c:pt>
                <c:pt idx="5">
                  <c:v>40</c:v>
                </c:pt>
                <c:pt idx="6">
                  <c:v>51</c:v>
                </c:pt>
                <c:pt idx="7">
                  <c:v>59</c:v>
                </c:pt>
                <c:pt idx="8">
                  <c:v>64</c:v>
                </c:pt>
                <c:pt idx="9">
                  <c:v>54</c:v>
                </c:pt>
                <c:pt idx="10">
                  <c:v>62</c:v>
                </c:pt>
                <c:pt idx="11">
                  <c:v>75</c:v>
                </c:pt>
                <c:pt idx="12">
                  <c:v>118</c:v>
                </c:pt>
                <c:pt idx="13">
                  <c:v>28</c:v>
                </c:pt>
                <c:pt idx="14">
                  <c:v>50</c:v>
                </c:pt>
              </c:numCache>
            </c:numRef>
          </c:val>
          <c:extLst>
            <c:ext xmlns:c16="http://schemas.microsoft.com/office/drawing/2014/chart" uri="{C3380CC4-5D6E-409C-BE32-E72D297353CC}">
              <c16:uniqueId val="{00000000-C13B-4621-B761-396BFAB2EB67}"/>
            </c:ext>
          </c:extLst>
        </c:ser>
        <c:dLbls>
          <c:showLegendKey val="0"/>
          <c:showVal val="0"/>
          <c:showCatName val="0"/>
          <c:showSerName val="0"/>
          <c:showPercent val="0"/>
          <c:showBubbleSize val="0"/>
        </c:dLbls>
        <c:axId val="641291056"/>
        <c:axId val="642403448"/>
      </c:areaChart>
      <c:barChart>
        <c:barDir val="col"/>
        <c:grouping val="stacked"/>
        <c:varyColors val="0"/>
        <c:ser>
          <c:idx val="0"/>
          <c:order val="0"/>
          <c:tx>
            <c:strRef>
              <c:f>Taul4!$B$3</c:f>
              <c:strCache>
                <c:ptCount val="1"/>
                <c:pt idx="0">
                  <c:v>Summa  / Leader Md käsittelyaika (pv)</c:v>
                </c:pt>
              </c:strCache>
            </c:strRef>
          </c:tx>
          <c:spPr>
            <a:solidFill>
              <a:schemeClr val="accent1"/>
            </a:solidFill>
            <a:ln>
              <a:noFill/>
            </a:ln>
            <a:effectLst/>
          </c:spPr>
          <c:invertIfNegative val="0"/>
          <c:cat>
            <c:strRef>
              <c:f>Taul4!$A$4:$A$19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Taul4!$B$4:$B$19</c:f>
              <c:numCache>
                <c:formatCode>General</c:formatCode>
                <c:ptCount val="15"/>
                <c:pt idx="0">
                  <c:v>66.702430555555551</c:v>
                </c:pt>
                <c:pt idx="1">
                  <c:v>48.606944444444437</c:v>
                </c:pt>
                <c:pt idx="2">
                  <c:v>34.071527777777767</c:v>
                </c:pt>
                <c:pt idx="3">
                  <c:v>56.716666666666669</c:v>
                </c:pt>
                <c:pt idx="4">
                  <c:v>32.0625</c:v>
                </c:pt>
                <c:pt idx="5">
                  <c:v>47.969791666666673</c:v>
                </c:pt>
                <c:pt idx="6">
                  <c:v>32.159722222222221</c:v>
                </c:pt>
                <c:pt idx="7">
                  <c:v>35.859027777777783</c:v>
                </c:pt>
                <c:pt idx="8">
                  <c:v>28.463888888888889</c:v>
                </c:pt>
                <c:pt idx="9">
                  <c:v>41.92048611111111</c:v>
                </c:pt>
                <c:pt idx="10">
                  <c:v>44.865277777777777</c:v>
                </c:pt>
                <c:pt idx="11">
                  <c:v>41.977777777777767</c:v>
                </c:pt>
                <c:pt idx="12">
                  <c:v>27.080208333333331</c:v>
                </c:pt>
                <c:pt idx="13">
                  <c:v>30.410069444444439</c:v>
                </c:pt>
                <c:pt idx="14">
                  <c:v>46.255208333333329</c:v>
                </c:pt>
              </c:numCache>
            </c:numRef>
          </c:val>
          <c:extLst>
            <c:ext xmlns:c16="http://schemas.microsoft.com/office/drawing/2014/chart" uri="{C3380CC4-5D6E-409C-BE32-E72D297353CC}">
              <c16:uniqueId val="{00000001-C13B-4621-B761-396BFAB2EB67}"/>
            </c:ext>
          </c:extLst>
        </c:ser>
        <c:ser>
          <c:idx val="1"/>
          <c:order val="1"/>
          <c:tx>
            <c:strRef>
              <c:f>Taul4!$C$3</c:f>
              <c:strCache>
                <c:ptCount val="1"/>
                <c:pt idx="0">
                  <c:v>Summa  / ELY Md käsittelyaika (pv)</c:v>
                </c:pt>
              </c:strCache>
            </c:strRef>
          </c:tx>
          <c:spPr>
            <a:solidFill>
              <a:schemeClr val="accent2"/>
            </a:solidFill>
            <a:ln>
              <a:noFill/>
            </a:ln>
            <a:effectLst/>
          </c:spPr>
          <c:invertIfNegative val="0"/>
          <c:cat>
            <c:strRef>
              <c:f>Taul4!$A$4:$A$19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Taul4!$C$4:$C$19</c:f>
              <c:numCache>
                <c:formatCode>General</c:formatCode>
                <c:ptCount val="15"/>
                <c:pt idx="0">
                  <c:v>29.613888888888891</c:v>
                </c:pt>
                <c:pt idx="1">
                  <c:v>38.895138888888887</c:v>
                </c:pt>
                <c:pt idx="2">
                  <c:v>14.789583333333329</c:v>
                </c:pt>
                <c:pt idx="3">
                  <c:v>9.2777777777777768</c:v>
                </c:pt>
                <c:pt idx="4">
                  <c:v>118.34618055555551</c:v>
                </c:pt>
                <c:pt idx="5">
                  <c:v>20.37916666666667</c:v>
                </c:pt>
                <c:pt idx="6">
                  <c:v>24.918749999999999</c:v>
                </c:pt>
                <c:pt idx="7">
                  <c:v>45.7</c:v>
                </c:pt>
                <c:pt idx="8">
                  <c:v>71.563194444444434</c:v>
                </c:pt>
                <c:pt idx="9">
                  <c:v>15.8</c:v>
                </c:pt>
                <c:pt idx="10">
                  <c:v>45.871875000000003</c:v>
                </c:pt>
                <c:pt idx="11">
                  <c:v>25.945138888888881</c:v>
                </c:pt>
                <c:pt idx="12">
                  <c:v>58.89791666666666</c:v>
                </c:pt>
                <c:pt idx="13">
                  <c:v>23.710763888888891</c:v>
                </c:pt>
                <c:pt idx="14">
                  <c:v>53.311458333333327</c:v>
                </c:pt>
              </c:numCache>
            </c:numRef>
          </c:val>
          <c:extLst>
            <c:ext xmlns:c16="http://schemas.microsoft.com/office/drawing/2014/chart" uri="{C3380CC4-5D6E-409C-BE32-E72D297353CC}">
              <c16:uniqueId val="{00000002-C13B-4621-B761-396BFAB2EB67}"/>
            </c:ext>
          </c:extLst>
        </c:ser>
        <c:ser>
          <c:idx val="2"/>
          <c:order val="2"/>
          <c:tx>
            <c:strRef>
              <c:f>Taul4!$D$3</c:f>
              <c:strCache>
                <c:ptCount val="1"/>
                <c:pt idx="0">
                  <c:v>Summa  / Asiakkaan Md täydennysaika / ELY ja Leader</c:v>
                </c:pt>
              </c:strCache>
            </c:strRef>
          </c:tx>
          <c:spPr>
            <a:solidFill>
              <a:schemeClr val="accent3"/>
            </a:solidFill>
            <a:ln>
              <a:noFill/>
            </a:ln>
            <a:effectLst/>
          </c:spPr>
          <c:invertIfNegative val="0"/>
          <c:cat>
            <c:strRef>
              <c:f>Taul4!$A$4:$A$19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Taul4!$D$4:$D$19</c:f>
              <c:numCache>
                <c:formatCode>General</c:formatCode>
                <c:ptCount val="15"/>
                <c:pt idx="0">
                  <c:v>13.76701388888889</c:v>
                </c:pt>
                <c:pt idx="1">
                  <c:v>13.45729166666667</c:v>
                </c:pt>
                <c:pt idx="2">
                  <c:v>3.343055555555555</c:v>
                </c:pt>
                <c:pt idx="3">
                  <c:v>7.0736111111111102</c:v>
                </c:pt>
                <c:pt idx="4">
                  <c:v>9.0749999999999993</c:v>
                </c:pt>
                <c:pt idx="5">
                  <c:v>12.97291666666667</c:v>
                </c:pt>
                <c:pt idx="6">
                  <c:v>4.0326388888888882</c:v>
                </c:pt>
                <c:pt idx="7">
                  <c:v>10.0875</c:v>
                </c:pt>
                <c:pt idx="8">
                  <c:v>5.9298611111111104</c:v>
                </c:pt>
                <c:pt idx="9">
                  <c:v>6.1423611111111107</c:v>
                </c:pt>
                <c:pt idx="10">
                  <c:v>14.011111111111109</c:v>
                </c:pt>
                <c:pt idx="11">
                  <c:v>7.6680555555555543</c:v>
                </c:pt>
                <c:pt idx="12">
                  <c:v>7.4493055555555543</c:v>
                </c:pt>
                <c:pt idx="13">
                  <c:v>5.9666666666666659</c:v>
                </c:pt>
                <c:pt idx="14">
                  <c:v>8.1770833333333321</c:v>
                </c:pt>
              </c:numCache>
            </c:numRef>
          </c:val>
          <c:extLst>
            <c:ext xmlns:c16="http://schemas.microsoft.com/office/drawing/2014/chart" uri="{C3380CC4-5D6E-409C-BE32-E72D297353CC}">
              <c16:uniqueId val="{00000003-C13B-4621-B761-396BFAB2EB67}"/>
            </c:ext>
          </c:extLst>
        </c:ser>
        <c:dLbls>
          <c:showLegendKey val="0"/>
          <c:showVal val="0"/>
          <c:showCatName val="0"/>
          <c:showSerName val="0"/>
          <c:showPercent val="0"/>
          <c:showBubbleSize val="0"/>
        </c:dLbls>
        <c:gapWidth val="219"/>
        <c:overlap val="100"/>
        <c:axId val="641291056"/>
        <c:axId val="642403448"/>
      </c:barChart>
      <c:lineChart>
        <c:grouping val="standard"/>
        <c:varyColors val="0"/>
        <c:ser>
          <c:idx val="4"/>
          <c:order val="4"/>
          <c:tx>
            <c:strRef>
              <c:f>Taul4!$F$3</c:f>
              <c:strCache>
                <c:ptCount val="1"/>
                <c:pt idx="0">
                  <c:v>Summa  / Täydennyspyyntöjä / kpl</c:v>
                </c:pt>
              </c:strCache>
            </c:strRef>
          </c:tx>
          <c:spPr>
            <a:ln w="28575" cap="rnd">
              <a:solidFill>
                <a:schemeClr val="accent5"/>
              </a:solidFill>
              <a:round/>
            </a:ln>
            <a:effectLst/>
          </c:spPr>
          <c:marker>
            <c:symbol val="none"/>
          </c:marker>
          <c:cat>
            <c:strRef>
              <c:f>Taul4!$A$4:$A$19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Taul4!$F$4:$F$19</c:f>
              <c:numCache>
                <c:formatCode>General</c:formatCode>
                <c:ptCount val="15"/>
                <c:pt idx="0">
                  <c:v>86</c:v>
                </c:pt>
                <c:pt idx="1">
                  <c:v>59</c:v>
                </c:pt>
                <c:pt idx="2">
                  <c:v>88</c:v>
                </c:pt>
                <c:pt idx="3">
                  <c:v>56</c:v>
                </c:pt>
                <c:pt idx="4">
                  <c:v>77</c:v>
                </c:pt>
                <c:pt idx="5">
                  <c:v>63</c:v>
                </c:pt>
                <c:pt idx="6">
                  <c:v>62</c:v>
                </c:pt>
                <c:pt idx="7">
                  <c:v>68</c:v>
                </c:pt>
                <c:pt idx="8">
                  <c:v>112</c:v>
                </c:pt>
                <c:pt idx="9">
                  <c:v>101</c:v>
                </c:pt>
                <c:pt idx="10">
                  <c:v>103</c:v>
                </c:pt>
                <c:pt idx="11">
                  <c:v>174</c:v>
                </c:pt>
                <c:pt idx="12">
                  <c:v>138</c:v>
                </c:pt>
                <c:pt idx="13">
                  <c:v>45</c:v>
                </c:pt>
                <c:pt idx="14">
                  <c:v>100</c:v>
                </c:pt>
              </c:numCache>
            </c:numRef>
          </c:val>
          <c:smooth val="0"/>
          <c:extLst>
            <c:ext xmlns:c16="http://schemas.microsoft.com/office/drawing/2014/chart" uri="{C3380CC4-5D6E-409C-BE32-E72D297353CC}">
              <c16:uniqueId val="{00000004-C13B-4621-B761-396BFAB2EB67}"/>
            </c:ext>
          </c:extLst>
        </c:ser>
        <c:dLbls>
          <c:showLegendKey val="0"/>
          <c:showVal val="0"/>
          <c:showCatName val="0"/>
          <c:showSerName val="0"/>
          <c:showPercent val="0"/>
          <c:showBubbleSize val="0"/>
        </c:dLbls>
        <c:marker val="1"/>
        <c:smooth val="0"/>
        <c:axId val="641291056"/>
        <c:axId val="642403448"/>
      </c:lineChart>
      <c:catAx>
        <c:axId val="64129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642403448"/>
        <c:crosses val="autoZero"/>
        <c:auto val="1"/>
        <c:lblAlgn val="ctr"/>
        <c:lblOffset val="100"/>
        <c:noMultiLvlLbl val="0"/>
      </c:catAx>
      <c:valAx>
        <c:axId val="642403448"/>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1291056"/>
        <c:crosses val="autoZero"/>
        <c:crossBetween val="between"/>
      </c:valAx>
      <c:spPr>
        <a:noFill/>
        <a:ln>
          <a:noFill/>
        </a:ln>
        <a:effectLst/>
      </c:spPr>
    </c:plotArea>
    <c:legend>
      <c:legendPos val="r"/>
      <c:layout>
        <c:manualLayout>
          <c:xMode val="edge"/>
          <c:yMode val="edge"/>
          <c:x val="7.6011246220804685E-2"/>
          <c:y val="0.14306242969628796"/>
          <c:w val="0.2625963487159042"/>
          <c:h val="0.227032887336451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[Käsittelyajat Elyittäin 8.11.2025.xlsx]Taul4 (2)!Pivot-taulukko4</c:name>
    <c:fmtId val="7"/>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7408089650861716E-2"/>
          <c:y val="2.0522388059701493E-2"/>
          <c:w val="0.91168904144265828"/>
          <c:h val="0.75581810436008934"/>
        </c:manualLayout>
      </c:layout>
      <c:areaChart>
        <c:grouping val="standard"/>
        <c:varyColors val="0"/>
        <c:ser>
          <c:idx val="3"/>
          <c:order val="3"/>
          <c:tx>
            <c:strRef>
              <c:f>'Taul4 (2)'!$E$3</c:f>
              <c:strCache>
                <c:ptCount val="1"/>
                <c:pt idx="0">
                  <c:v>Summa  / Hankemäärä</c:v>
                </c:pt>
              </c:strCache>
            </c:strRef>
          </c:tx>
          <c:spPr>
            <a:solidFill>
              <a:schemeClr val="accent4"/>
            </a:solidFill>
            <a:ln>
              <a:noFill/>
            </a:ln>
            <a:effectLst/>
          </c:spPr>
          <c:cat>
            <c:strRef>
              <c:f>'Taul4 (2)'!$A$4:$A$19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'Taul4 (2)'!$E$4:$E$19</c:f>
              <c:numCache>
                <c:formatCode>General</c:formatCode>
                <c:ptCount val="15"/>
                <c:pt idx="0">
                  <c:v>33</c:v>
                </c:pt>
                <c:pt idx="1">
                  <c:v>49</c:v>
                </c:pt>
                <c:pt idx="2">
                  <c:v>96</c:v>
                </c:pt>
                <c:pt idx="3">
                  <c:v>33</c:v>
                </c:pt>
                <c:pt idx="4">
                  <c:v>105</c:v>
                </c:pt>
                <c:pt idx="5">
                  <c:v>61</c:v>
                </c:pt>
                <c:pt idx="6">
                  <c:v>72</c:v>
                </c:pt>
                <c:pt idx="7">
                  <c:v>41</c:v>
                </c:pt>
                <c:pt idx="8">
                  <c:v>39</c:v>
                </c:pt>
                <c:pt idx="9">
                  <c:v>113</c:v>
                </c:pt>
                <c:pt idx="10">
                  <c:v>106</c:v>
                </c:pt>
                <c:pt idx="11">
                  <c:v>46</c:v>
                </c:pt>
                <c:pt idx="12">
                  <c:v>233</c:v>
                </c:pt>
                <c:pt idx="13">
                  <c:v>36</c:v>
                </c:pt>
                <c:pt idx="14">
                  <c:v>54</c:v>
                </c:pt>
              </c:numCache>
            </c:numRef>
          </c:val>
          <c:extLst>
            <c:ext xmlns:c16="http://schemas.microsoft.com/office/drawing/2014/chart" uri="{C3380CC4-5D6E-409C-BE32-E72D297353CC}">
              <c16:uniqueId val="{00000000-1D12-4E57-893A-6F60A550CDBF}"/>
            </c:ext>
          </c:extLst>
        </c:ser>
        <c:dLbls>
          <c:showLegendKey val="0"/>
          <c:showVal val="0"/>
          <c:showCatName val="0"/>
          <c:showSerName val="0"/>
          <c:showPercent val="0"/>
          <c:showBubbleSize val="0"/>
        </c:dLbls>
        <c:axId val="641291056"/>
        <c:axId val="642403448"/>
      </c:areaChart>
      <c:barChart>
        <c:barDir val="col"/>
        <c:grouping val="stacked"/>
        <c:varyColors val="0"/>
        <c:ser>
          <c:idx val="0"/>
          <c:order val="0"/>
          <c:tx>
            <c:strRef>
              <c:f>'Taul4 (2)'!$B$3</c:f>
              <c:strCache>
                <c:ptCount val="1"/>
                <c:pt idx="0">
                  <c:v>Summa  / Leader Md käsittelyaika (pv)</c:v>
                </c:pt>
              </c:strCache>
            </c:strRef>
          </c:tx>
          <c:spPr>
            <a:solidFill>
              <a:schemeClr val="accent1"/>
            </a:solidFill>
            <a:ln>
              <a:noFill/>
            </a:ln>
            <a:effectLst/>
          </c:spPr>
          <c:invertIfNegative val="0"/>
          <c:cat>
            <c:strRef>
              <c:f>'Taul4 (2)'!$A$4:$A$19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'Taul4 (2)'!$B$4:$B$19</c:f>
              <c:numCache>
                <c:formatCode>General</c:formatCode>
                <c:ptCount val="15"/>
                <c:pt idx="0">
                  <c:v>105.7131944444445</c:v>
                </c:pt>
                <c:pt idx="1">
                  <c:v>54.301388888888887</c:v>
                </c:pt>
                <c:pt idx="2">
                  <c:v>46.43472222222222</c:v>
                </c:pt>
                <c:pt idx="3">
                  <c:v>75.802083333333329</c:v>
                </c:pt>
                <c:pt idx="4">
                  <c:v>33.645833333333329</c:v>
                </c:pt>
                <c:pt idx="5">
                  <c:v>52.127777777777773</c:v>
                </c:pt>
                <c:pt idx="6">
                  <c:v>44.30416666666666</c:v>
                </c:pt>
                <c:pt idx="7">
                  <c:v>45.734027777777769</c:v>
                </c:pt>
                <c:pt idx="8">
                  <c:v>44.21319444444444</c:v>
                </c:pt>
                <c:pt idx="9">
                  <c:v>38.921527777777783</c:v>
                </c:pt>
                <c:pt idx="10">
                  <c:v>42.04548611111111</c:v>
                </c:pt>
                <c:pt idx="11">
                  <c:v>47.521180555555553</c:v>
                </c:pt>
                <c:pt idx="12">
                  <c:v>33.022222222222219</c:v>
                </c:pt>
                <c:pt idx="13">
                  <c:v>29.96597222222222</c:v>
                </c:pt>
                <c:pt idx="14">
                  <c:v>50.974999999999987</c:v>
                </c:pt>
              </c:numCache>
            </c:numRef>
          </c:val>
          <c:extLst>
            <c:ext xmlns:c16="http://schemas.microsoft.com/office/drawing/2014/chart" uri="{C3380CC4-5D6E-409C-BE32-E72D297353CC}">
              <c16:uniqueId val="{00000001-1D12-4E57-893A-6F60A550CDBF}"/>
            </c:ext>
          </c:extLst>
        </c:ser>
        <c:ser>
          <c:idx val="1"/>
          <c:order val="1"/>
          <c:tx>
            <c:strRef>
              <c:f>'Taul4 (2)'!$C$3</c:f>
              <c:strCache>
                <c:ptCount val="1"/>
                <c:pt idx="0">
                  <c:v>Summa  / ELY Md käsittelyaika (pv)</c:v>
                </c:pt>
              </c:strCache>
            </c:strRef>
          </c:tx>
          <c:spPr>
            <a:solidFill>
              <a:schemeClr val="accent2"/>
            </a:solidFill>
            <a:ln>
              <a:noFill/>
            </a:ln>
            <a:effectLst/>
          </c:spPr>
          <c:invertIfNegative val="0"/>
          <c:cat>
            <c:strRef>
              <c:f>'Taul4 (2)'!$A$4:$A$19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'Taul4 (2)'!$C$4:$C$19</c:f>
              <c:numCache>
                <c:formatCode>General</c:formatCode>
                <c:ptCount val="15"/>
                <c:pt idx="0">
                  <c:v>29.018055555555549</c:v>
                </c:pt>
                <c:pt idx="1">
                  <c:v>22.216666666666669</c:v>
                </c:pt>
                <c:pt idx="2">
                  <c:v>13.198611111111109</c:v>
                </c:pt>
                <c:pt idx="3">
                  <c:v>15.880555555555549</c:v>
                </c:pt>
                <c:pt idx="4">
                  <c:v>44.697222222222223</c:v>
                </c:pt>
                <c:pt idx="5">
                  <c:v>37.74722222222222</c:v>
                </c:pt>
                <c:pt idx="6">
                  <c:v>26.71875</c:v>
                </c:pt>
                <c:pt idx="7">
                  <c:v>14.25277777777778</c:v>
                </c:pt>
                <c:pt idx="8">
                  <c:v>63.068750000000001</c:v>
                </c:pt>
                <c:pt idx="9">
                  <c:v>51.883333333333333</c:v>
                </c:pt>
                <c:pt idx="10">
                  <c:v>29.383680555555561</c:v>
                </c:pt>
                <c:pt idx="11">
                  <c:v>17.514583333333331</c:v>
                </c:pt>
                <c:pt idx="12">
                  <c:v>11.15486111111111</c:v>
                </c:pt>
                <c:pt idx="13">
                  <c:v>6.9749999999999996</c:v>
                </c:pt>
                <c:pt idx="14">
                  <c:v>36.552777777777777</c:v>
                </c:pt>
              </c:numCache>
            </c:numRef>
          </c:val>
          <c:extLst>
            <c:ext xmlns:c16="http://schemas.microsoft.com/office/drawing/2014/chart" uri="{C3380CC4-5D6E-409C-BE32-E72D297353CC}">
              <c16:uniqueId val="{00000002-1D12-4E57-893A-6F60A550CDBF}"/>
            </c:ext>
          </c:extLst>
        </c:ser>
        <c:ser>
          <c:idx val="2"/>
          <c:order val="2"/>
          <c:tx>
            <c:strRef>
              <c:f>'Taul4 (2)'!$D$3</c:f>
              <c:strCache>
                <c:ptCount val="1"/>
                <c:pt idx="0">
                  <c:v>Summa  / Asiakkaan Md täydennysaika / ELY ja Leader</c:v>
                </c:pt>
              </c:strCache>
            </c:strRef>
          </c:tx>
          <c:spPr>
            <a:solidFill>
              <a:schemeClr val="accent3"/>
            </a:solidFill>
            <a:ln>
              <a:noFill/>
            </a:ln>
            <a:effectLst/>
          </c:spPr>
          <c:invertIfNegative val="0"/>
          <c:cat>
            <c:strRef>
              <c:f>'Taul4 (2)'!$A$4:$A$19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'Taul4 (2)'!$D$4:$D$19</c:f>
              <c:numCache>
                <c:formatCode>General</c:formatCode>
                <c:ptCount val="15"/>
                <c:pt idx="0">
                  <c:v>13.039583333333329</c:v>
                </c:pt>
                <c:pt idx="1">
                  <c:v>5.0975694444444439</c:v>
                </c:pt>
                <c:pt idx="2">
                  <c:v>8.500694444444445</c:v>
                </c:pt>
                <c:pt idx="3">
                  <c:v>9.1277777777777764</c:v>
                </c:pt>
                <c:pt idx="4">
                  <c:v>9.6135416666666664</c:v>
                </c:pt>
                <c:pt idx="5">
                  <c:v>4.6284722222222214</c:v>
                </c:pt>
                <c:pt idx="6">
                  <c:v>7.3361111111111104</c:v>
                </c:pt>
                <c:pt idx="7">
                  <c:v>6.93611111111111</c:v>
                </c:pt>
                <c:pt idx="8">
                  <c:v>8.2034722222222207</c:v>
                </c:pt>
                <c:pt idx="9">
                  <c:v>6.8343749999999996</c:v>
                </c:pt>
                <c:pt idx="10">
                  <c:v>5.8309027777777782</c:v>
                </c:pt>
                <c:pt idx="11">
                  <c:v>8.1166666666666671</c:v>
                </c:pt>
                <c:pt idx="12">
                  <c:v>6.307986111111112</c:v>
                </c:pt>
                <c:pt idx="13">
                  <c:v>2.7593749999999999</c:v>
                </c:pt>
                <c:pt idx="14">
                  <c:v>7.8156249999999989</c:v>
                </c:pt>
              </c:numCache>
            </c:numRef>
          </c:val>
          <c:extLst>
            <c:ext xmlns:c16="http://schemas.microsoft.com/office/drawing/2014/chart" uri="{C3380CC4-5D6E-409C-BE32-E72D297353CC}">
              <c16:uniqueId val="{00000003-1D12-4E57-893A-6F60A550CDBF}"/>
            </c:ext>
          </c:extLst>
        </c:ser>
        <c:dLbls>
          <c:showLegendKey val="0"/>
          <c:showVal val="0"/>
          <c:showCatName val="0"/>
          <c:showSerName val="0"/>
          <c:showPercent val="0"/>
          <c:showBubbleSize val="0"/>
        </c:dLbls>
        <c:gapWidth val="219"/>
        <c:overlap val="100"/>
        <c:axId val="641291056"/>
        <c:axId val="642403448"/>
      </c:barChart>
      <c:lineChart>
        <c:grouping val="standard"/>
        <c:varyColors val="0"/>
        <c:ser>
          <c:idx val="4"/>
          <c:order val="4"/>
          <c:tx>
            <c:strRef>
              <c:f>'Taul4 (2)'!$F$3</c:f>
              <c:strCache>
                <c:ptCount val="1"/>
                <c:pt idx="0">
                  <c:v>Summa  / Täydennyspyyntöjä / kpl</c:v>
                </c:pt>
              </c:strCache>
            </c:strRef>
          </c:tx>
          <c:spPr>
            <a:ln w="28575" cap="rnd">
              <a:solidFill>
                <a:schemeClr val="accent5"/>
              </a:solidFill>
              <a:round/>
            </a:ln>
            <a:effectLst/>
          </c:spPr>
          <c:marker>
            <c:symbol val="none"/>
          </c:marker>
          <c:cat>
            <c:strRef>
              <c:f>'Taul4 (2)'!$A$4:$A$19</c:f>
              <c:strCache>
                <c:ptCount val="15"/>
                <c:pt idx="0">
                  <c:v>01 Uudenmaan ELY-keskus</c:v>
                </c:pt>
                <c:pt idx="1">
                  <c:v>02 Varsinais-Suomen ELY-keskus</c:v>
                </c:pt>
                <c:pt idx="2">
                  <c:v>03 Satakunnan ELY-keskus</c:v>
                </c:pt>
                <c:pt idx="3">
                  <c:v>04 Hämeen ELY-keskus</c:v>
                </c:pt>
                <c:pt idx="4">
                  <c:v>05 Pirkanmaan ELY-keskus</c:v>
                </c:pt>
                <c:pt idx="5">
                  <c:v>06 Kaakkois-Suomen ELY-keskus</c:v>
                </c:pt>
                <c:pt idx="6">
                  <c:v>07 Etelä-Savon ELY-keskus</c:v>
                </c:pt>
                <c:pt idx="7">
                  <c:v>08 Pohjois-Savon ELY-keskus</c:v>
                </c:pt>
                <c:pt idx="8">
                  <c:v>09 Pohjois-Karjalan ELY-keskus</c:v>
                </c:pt>
                <c:pt idx="9">
                  <c:v>10 Keski-Suomen ELY-keskus</c:v>
                </c:pt>
                <c:pt idx="10">
                  <c:v>11 Etelä-Pohjanmaan ELY-keskus</c:v>
                </c:pt>
                <c:pt idx="11">
                  <c:v>12 Pohjanmaan ELY-keskus</c:v>
                </c:pt>
                <c:pt idx="12">
                  <c:v>13 Pohjois-Pohjanmaan ELY-keskus</c:v>
                </c:pt>
                <c:pt idx="13">
                  <c:v>14 Kainuun ELY-keskus</c:v>
                </c:pt>
                <c:pt idx="14">
                  <c:v>15 Lapin ELY-keskus</c:v>
                </c:pt>
              </c:strCache>
            </c:strRef>
          </c:cat>
          <c:val>
            <c:numRef>
              <c:f>'Taul4 (2)'!$F$4:$F$19</c:f>
              <c:numCache>
                <c:formatCode>General</c:formatCode>
                <c:ptCount val="15"/>
                <c:pt idx="0">
                  <c:v>56</c:v>
                </c:pt>
                <c:pt idx="1">
                  <c:v>60</c:v>
                </c:pt>
                <c:pt idx="2">
                  <c:v>76</c:v>
                </c:pt>
                <c:pt idx="3">
                  <c:v>14</c:v>
                </c:pt>
                <c:pt idx="4">
                  <c:v>204</c:v>
                </c:pt>
                <c:pt idx="5">
                  <c:v>112</c:v>
                </c:pt>
                <c:pt idx="6">
                  <c:v>78</c:v>
                </c:pt>
                <c:pt idx="7">
                  <c:v>45</c:v>
                </c:pt>
                <c:pt idx="8">
                  <c:v>51</c:v>
                </c:pt>
                <c:pt idx="9">
                  <c:v>158</c:v>
                </c:pt>
                <c:pt idx="10">
                  <c:v>171</c:v>
                </c:pt>
                <c:pt idx="11">
                  <c:v>91</c:v>
                </c:pt>
                <c:pt idx="12">
                  <c:v>266</c:v>
                </c:pt>
                <c:pt idx="13">
                  <c:v>48</c:v>
                </c:pt>
                <c:pt idx="14">
                  <c:v>79</c:v>
                </c:pt>
              </c:numCache>
            </c:numRef>
          </c:val>
          <c:smooth val="0"/>
          <c:extLst>
            <c:ext xmlns:c16="http://schemas.microsoft.com/office/drawing/2014/chart" uri="{C3380CC4-5D6E-409C-BE32-E72D297353CC}">
              <c16:uniqueId val="{00000004-1D12-4E57-893A-6F60A550CDBF}"/>
            </c:ext>
          </c:extLst>
        </c:ser>
        <c:dLbls>
          <c:showLegendKey val="0"/>
          <c:showVal val="0"/>
          <c:showCatName val="0"/>
          <c:showSerName val="0"/>
          <c:showPercent val="0"/>
          <c:showBubbleSize val="0"/>
        </c:dLbls>
        <c:marker val="1"/>
        <c:smooth val="0"/>
        <c:axId val="641291056"/>
        <c:axId val="642403448"/>
      </c:lineChart>
      <c:catAx>
        <c:axId val="64129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642403448"/>
        <c:crosses val="autoZero"/>
        <c:auto val="1"/>
        <c:lblAlgn val="ctr"/>
        <c:lblOffset val="100"/>
        <c:noMultiLvlLbl val="0"/>
      </c:catAx>
      <c:valAx>
        <c:axId val="642403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1291056"/>
        <c:crosses val="autoZero"/>
        <c:crossBetween val="between"/>
      </c:valAx>
      <c:spPr>
        <a:noFill/>
        <a:ln>
          <a:noFill/>
        </a:ln>
        <a:effectLst/>
      </c:spPr>
    </c:plotArea>
    <c:legend>
      <c:legendPos val="r"/>
      <c:layout>
        <c:manualLayout>
          <c:xMode val="edge"/>
          <c:yMode val="edge"/>
          <c:x val="7.2388610542546875E-2"/>
          <c:y val="0.13826345634034554"/>
          <c:w val="0.26094477781535036"/>
          <c:h val="0.2309356269831942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D1BDA-D7EF-4A31-B0E1-4D5E1189C19D}"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US"/>
        </a:p>
      </dgm:t>
    </dgm:pt>
    <dgm:pt modelId="{6EDA6902-8BF8-40D1-AF41-CE9312047972}">
      <dgm:prSet custT="1"/>
      <dgm:spPr/>
      <dgm:t>
        <a:bodyPr/>
        <a:lstStyle/>
        <a:p>
          <a:r>
            <a:rPr lang="fi-FI" sz="1800" dirty="0"/>
            <a:t>Käsittelyaika yhteensä mediaani 78 pv </a:t>
          </a:r>
          <a:endParaRPr lang="en-US" sz="1800" dirty="0"/>
        </a:p>
      </dgm:t>
    </dgm:pt>
    <dgm:pt modelId="{9CE2D393-63F8-4C70-A742-C76888657BD1}" type="parTrans" cxnId="{39E7AE9A-E642-4538-BEEE-F21E28BF6692}">
      <dgm:prSet/>
      <dgm:spPr/>
      <dgm:t>
        <a:bodyPr/>
        <a:lstStyle/>
        <a:p>
          <a:endParaRPr lang="en-US" sz="1800"/>
        </a:p>
      </dgm:t>
    </dgm:pt>
    <dgm:pt modelId="{37C546AD-8B88-4E23-ABEC-39E9A1DEFA0F}" type="sibTrans" cxnId="{39E7AE9A-E642-4538-BEEE-F21E28BF6692}">
      <dgm:prSet/>
      <dgm:spPr/>
      <dgm:t>
        <a:bodyPr/>
        <a:lstStyle/>
        <a:p>
          <a:endParaRPr lang="en-US" sz="1800"/>
        </a:p>
      </dgm:t>
    </dgm:pt>
    <dgm:pt modelId="{657914D7-2099-4C30-8AFD-22F76FC67C44}">
      <dgm:prSet custT="1"/>
      <dgm:spPr/>
      <dgm:t>
        <a:bodyPr/>
        <a:lstStyle/>
        <a:p>
          <a:r>
            <a:rPr lang="fi-FI" sz="1800" dirty="0"/>
            <a:t>Hanketuki 80 pv </a:t>
          </a:r>
          <a:endParaRPr lang="en-US" sz="1800" dirty="0"/>
        </a:p>
      </dgm:t>
    </dgm:pt>
    <dgm:pt modelId="{5AFC9625-2DF4-4D88-8D04-15372B716C2C}" type="parTrans" cxnId="{541E2415-26DE-4F01-9695-8AD233A73AC4}">
      <dgm:prSet/>
      <dgm:spPr/>
      <dgm:t>
        <a:bodyPr/>
        <a:lstStyle/>
        <a:p>
          <a:endParaRPr lang="en-US" sz="1800"/>
        </a:p>
      </dgm:t>
    </dgm:pt>
    <dgm:pt modelId="{40BFBFD1-DC0A-46ED-9286-29661233C7D8}" type="sibTrans" cxnId="{541E2415-26DE-4F01-9695-8AD233A73AC4}">
      <dgm:prSet/>
      <dgm:spPr/>
      <dgm:t>
        <a:bodyPr/>
        <a:lstStyle/>
        <a:p>
          <a:endParaRPr lang="en-US" sz="1800"/>
        </a:p>
      </dgm:t>
    </dgm:pt>
    <dgm:pt modelId="{0F6724F5-C091-4CD5-9C74-001735B2F315}">
      <dgm:prSet custT="1"/>
      <dgm:spPr/>
      <dgm:t>
        <a:bodyPr/>
        <a:lstStyle/>
        <a:p>
          <a:r>
            <a:rPr lang="fi-FI" sz="1800" dirty="0"/>
            <a:t>Yritystuki 78 pv</a:t>
          </a:r>
          <a:endParaRPr lang="en-US" sz="1800" dirty="0"/>
        </a:p>
      </dgm:t>
    </dgm:pt>
    <dgm:pt modelId="{075E9791-06FE-4A5A-AD0C-FE21D25AE9D5}" type="parTrans" cxnId="{5B412C17-70E4-40CB-AF45-44351A030B90}">
      <dgm:prSet/>
      <dgm:spPr/>
      <dgm:t>
        <a:bodyPr/>
        <a:lstStyle/>
        <a:p>
          <a:endParaRPr lang="en-US" sz="1800"/>
        </a:p>
      </dgm:t>
    </dgm:pt>
    <dgm:pt modelId="{58D19710-5C89-4E94-81E7-9BC4F933DB2A}" type="sibTrans" cxnId="{5B412C17-70E4-40CB-AF45-44351A030B90}">
      <dgm:prSet/>
      <dgm:spPr/>
      <dgm:t>
        <a:bodyPr/>
        <a:lstStyle/>
        <a:p>
          <a:endParaRPr lang="en-US" sz="1800"/>
        </a:p>
      </dgm:t>
    </dgm:pt>
    <dgm:pt modelId="{F9FB7D03-0B80-4BE7-94C0-EF7BD1ADE947}">
      <dgm:prSet custT="1"/>
      <dgm:spPr/>
      <dgm:t>
        <a:bodyPr/>
        <a:lstStyle/>
        <a:p>
          <a:r>
            <a:rPr lang="fi-FI" sz="1800" dirty="0" err="1"/>
            <a:t>Leader</a:t>
          </a:r>
          <a:r>
            <a:rPr lang="fi-FI" sz="1800" dirty="0"/>
            <a:t>-ryhmän käsittelyaika mediaani 42 pv</a:t>
          </a:r>
          <a:endParaRPr lang="en-US" sz="1800" dirty="0"/>
        </a:p>
      </dgm:t>
    </dgm:pt>
    <dgm:pt modelId="{F1F775D9-7171-48FD-87DA-0A6A6C4C7196}" type="parTrans" cxnId="{77D46C8D-2639-4D9A-885F-419741A6053B}">
      <dgm:prSet/>
      <dgm:spPr/>
      <dgm:t>
        <a:bodyPr/>
        <a:lstStyle/>
        <a:p>
          <a:endParaRPr lang="en-US" sz="1800"/>
        </a:p>
      </dgm:t>
    </dgm:pt>
    <dgm:pt modelId="{BC0AF1E9-88E1-43E1-B105-AC7ACD715661}" type="sibTrans" cxnId="{77D46C8D-2639-4D9A-885F-419741A6053B}">
      <dgm:prSet/>
      <dgm:spPr/>
      <dgm:t>
        <a:bodyPr/>
        <a:lstStyle/>
        <a:p>
          <a:endParaRPr lang="en-US" sz="1800"/>
        </a:p>
      </dgm:t>
    </dgm:pt>
    <dgm:pt modelId="{36175478-6144-4BFD-B342-5CD0716C19C0}">
      <dgm:prSet custT="1"/>
      <dgm:spPr/>
      <dgm:t>
        <a:bodyPr/>
        <a:lstStyle/>
        <a:p>
          <a:r>
            <a:rPr lang="fi-FI" sz="1800" dirty="0"/>
            <a:t>Hanketuki 40 pv</a:t>
          </a:r>
          <a:endParaRPr lang="en-US" sz="1800" dirty="0"/>
        </a:p>
      </dgm:t>
    </dgm:pt>
    <dgm:pt modelId="{827690A6-906A-48E9-ADB9-04DFC8AB43C6}" type="parTrans" cxnId="{4B681F22-005F-4CA2-9811-71EA4CB21B71}">
      <dgm:prSet/>
      <dgm:spPr/>
      <dgm:t>
        <a:bodyPr/>
        <a:lstStyle/>
        <a:p>
          <a:endParaRPr lang="en-US" sz="1800"/>
        </a:p>
      </dgm:t>
    </dgm:pt>
    <dgm:pt modelId="{AE911C44-D81E-48A5-8DDC-791E3875C886}" type="sibTrans" cxnId="{4B681F22-005F-4CA2-9811-71EA4CB21B71}">
      <dgm:prSet/>
      <dgm:spPr/>
      <dgm:t>
        <a:bodyPr/>
        <a:lstStyle/>
        <a:p>
          <a:endParaRPr lang="en-US" sz="1800"/>
        </a:p>
      </dgm:t>
    </dgm:pt>
    <dgm:pt modelId="{6B49990C-7967-4D17-B5C0-F240ACFFA867}">
      <dgm:prSet custT="1"/>
      <dgm:spPr/>
      <dgm:t>
        <a:bodyPr/>
        <a:lstStyle/>
        <a:p>
          <a:r>
            <a:rPr lang="fi-FI" sz="1800" dirty="0"/>
            <a:t>Yritystuki 44 pv</a:t>
          </a:r>
          <a:endParaRPr lang="en-US" sz="1800" dirty="0"/>
        </a:p>
      </dgm:t>
    </dgm:pt>
    <dgm:pt modelId="{1C3D0AD7-48AC-4539-873F-7CBDF8204392}" type="parTrans" cxnId="{37104447-3781-42CF-A484-6F7C827903FF}">
      <dgm:prSet/>
      <dgm:spPr/>
      <dgm:t>
        <a:bodyPr/>
        <a:lstStyle/>
        <a:p>
          <a:endParaRPr lang="en-US" sz="1800"/>
        </a:p>
      </dgm:t>
    </dgm:pt>
    <dgm:pt modelId="{E8544068-90B4-41B9-8FFA-0C87F8DE8BBB}" type="sibTrans" cxnId="{37104447-3781-42CF-A484-6F7C827903FF}">
      <dgm:prSet/>
      <dgm:spPr/>
      <dgm:t>
        <a:bodyPr/>
        <a:lstStyle/>
        <a:p>
          <a:endParaRPr lang="en-US" sz="1800"/>
        </a:p>
      </dgm:t>
    </dgm:pt>
    <dgm:pt modelId="{889E1B8E-9BB9-4979-877A-27D9388D8D82}">
      <dgm:prSet custT="1"/>
      <dgm:spPr/>
      <dgm:t>
        <a:bodyPr/>
        <a:lstStyle/>
        <a:p>
          <a:r>
            <a:rPr lang="fi-FI" sz="1800" dirty="0"/>
            <a:t>ELY käsittelyaika mediaani 21 pv</a:t>
          </a:r>
          <a:endParaRPr lang="en-US" sz="1800" dirty="0"/>
        </a:p>
      </dgm:t>
    </dgm:pt>
    <dgm:pt modelId="{1BF00869-8E43-4E5E-A484-4C476DE3FE8D}" type="parTrans" cxnId="{A3CDF70D-4B25-4896-AB23-00118C5799A1}">
      <dgm:prSet/>
      <dgm:spPr/>
      <dgm:t>
        <a:bodyPr/>
        <a:lstStyle/>
        <a:p>
          <a:endParaRPr lang="en-US" sz="1800"/>
        </a:p>
      </dgm:t>
    </dgm:pt>
    <dgm:pt modelId="{07F84522-9059-4E58-B529-676D37C44206}" type="sibTrans" cxnId="{A3CDF70D-4B25-4896-AB23-00118C5799A1}">
      <dgm:prSet/>
      <dgm:spPr/>
      <dgm:t>
        <a:bodyPr/>
        <a:lstStyle/>
        <a:p>
          <a:endParaRPr lang="en-US" sz="1800"/>
        </a:p>
      </dgm:t>
    </dgm:pt>
    <dgm:pt modelId="{F269C8EA-4A4E-462A-82C9-339983D79F75}">
      <dgm:prSet custT="1"/>
      <dgm:spPr/>
      <dgm:t>
        <a:bodyPr/>
        <a:lstStyle/>
        <a:p>
          <a:r>
            <a:rPr lang="fi-FI" sz="1800" dirty="0"/>
            <a:t>Hanketuki 30 pv</a:t>
          </a:r>
          <a:endParaRPr lang="en-US" sz="1800" dirty="0"/>
        </a:p>
      </dgm:t>
    </dgm:pt>
    <dgm:pt modelId="{38FE632F-7CF5-4FD8-8877-7B1F01EE6882}" type="parTrans" cxnId="{BAC88E48-415E-43A5-A053-3372D18C7554}">
      <dgm:prSet/>
      <dgm:spPr/>
      <dgm:t>
        <a:bodyPr/>
        <a:lstStyle/>
        <a:p>
          <a:endParaRPr lang="en-US" sz="1800"/>
        </a:p>
      </dgm:t>
    </dgm:pt>
    <dgm:pt modelId="{16A06744-D520-437D-94A2-2A4E1ED368C8}" type="sibTrans" cxnId="{BAC88E48-415E-43A5-A053-3372D18C7554}">
      <dgm:prSet/>
      <dgm:spPr/>
      <dgm:t>
        <a:bodyPr/>
        <a:lstStyle/>
        <a:p>
          <a:endParaRPr lang="en-US" sz="1800"/>
        </a:p>
      </dgm:t>
    </dgm:pt>
    <dgm:pt modelId="{F2026736-016E-40FA-8C5F-BDF2F8496549}">
      <dgm:prSet custT="1"/>
      <dgm:spPr/>
      <dgm:t>
        <a:bodyPr/>
        <a:lstStyle/>
        <a:p>
          <a:r>
            <a:rPr lang="fi-FI" sz="1800" dirty="0"/>
            <a:t>Yritystuki 23 pv</a:t>
          </a:r>
          <a:endParaRPr lang="en-US" sz="1800" dirty="0"/>
        </a:p>
      </dgm:t>
    </dgm:pt>
    <dgm:pt modelId="{792674FF-C43D-4FED-B8A3-D0A588237D30}" type="parTrans" cxnId="{30332D88-5DC6-4B24-921D-9042E38E37FC}">
      <dgm:prSet/>
      <dgm:spPr/>
      <dgm:t>
        <a:bodyPr/>
        <a:lstStyle/>
        <a:p>
          <a:endParaRPr lang="en-US" sz="1800"/>
        </a:p>
      </dgm:t>
    </dgm:pt>
    <dgm:pt modelId="{8E01DE22-79A6-495F-B0DA-004509A82F5A}" type="sibTrans" cxnId="{30332D88-5DC6-4B24-921D-9042E38E37FC}">
      <dgm:prSet/>
      <dgm:spPr/>
      <dgm:t>
        <a:bodyPr/>
        <a:lstStyle/>
        <a:p>
          <a:endParaRPr lang="en-US" sz="1800"/>
        </a:p>
      </dgm:t>
    </dgm:pt>
    <dgm:pt modelId="{87045629-7607-4EE9-A96D-E75BFBF0EB1F}">
      <dgm:prSet custT="1"/>
      <dgm:spPr/>
      <dgm:t>
        <a:bodyPr/>
        <a:lstStyle/>
        <a:p>
          <a:r>
            <a:rPr lang="fi-FI" sz="1800" dirty="0"/>
            <a:t>Asiakkaan täydennysaika</a:t>
          </a:r>
        </a:p>
        <a:p>
          <a:r>
            <a:rPr lang="fi-FI" sz="1800" dirty="0"/>
            <a:t>Mediaani 8 pv</a:t>
          </a:r>
          <a:endParaRPr lang="en-US" sz="1800" dirty="0"/>
        </a:p>
      </dgm:t>
    </dgm:pt>
    <dgm:pt modelId="{E86082C1-8901-4136-9809-2BE0D1521FD0}" type="parTrans" cxnId="{4FE9AD58-890A-469B-BED6-C9030281FF9A}">
      <dgm:prSet/>
      <dgm:spPr/>
      <dgm:t>
        <a:bodyPr/>
        <a:lstStyle/>
        <a:p>
          <a:endParaRPr lang="en-US" sz="1800"/>
        </a:p>
      </dgm:t>
    </dgm:pt>
    <dgm:pt modelId="{557FFF7E-62FE-41C3-A666-EBC2FF60DEC8}" type="sibTrans" cxnId="{4FE9AD58-890A-469B-BED6-C9030281FF9A}">
      <dgm:prSet/>
      <dgm:spPr/>
      <dgm:t>
        <a:bodyPr/>
        <a:lstStyle/>
        <a:p>
          <a:endParaRPr lang="en-US" sz="1800"/>
        </a:p>
      </dgm:t>
    </dgm:pt>
    <dgm:pt modelId="{D49BCEB7-F88F-4E78-A99B-C86E918C21C5}">
      <dgm:prSet custT="1"/>
      <dgm:spPr/>
      <dgm:t>
        <a:bodyPr/>
        <a:lstStyle/>
        <a:p>
          <a:r>
            <a:rPr lang="fi-FI" sz="1800" dirty="0"/>
            <a:t>Hanketuki 8 pv</a:t>
          </a:r>
          <a:endParaRPr lang="en-US" sz="1800" dirty="0"/>
        </a:p>
      </dgm:t>
    </dgm:pt>
    <dgm:pt modelId="{D11DEF74-4D6B-4AA8-9777-1D7DD40A9344}" type="parTrans" cxnId="{2D3A6E85-039D-4608-8FB5-9316F4B6E570}">
      <dgm:prSet/>
      <dgm:spPr/>
      <dgm:t>
        <a:bodyPr/>
        <a:lstStyle/>
        <a:p>
          <a:endParaRPr lang="en-US" sz="1800"/>
        </a:p>
      </dgm:t>
    </dgm:pt>
    <dgm:pt modelId="{C0534B14-9E58-4CA8-B09A-90162C7F587D}" type="sibTrans" cxnId="{2D3A6E85-039D-4608-8FB5-9316F4B6E570}">
      <dgm:prSet/>
      <dgm:spPr/>
      <dgm:t>
        <a:bodyPr/>
        <a:lstStyle/>
        <a:p>
          <a:endParaRPr lang="en-US" sz="1800"/>
        </a:p>
      </dgm:t>
    </dgm:pt>
    <dgm:pt modelId="{FD1C9D2B-53F2-4513-9E28-966359327B3C}">
      <dgm:prSet custT="1"/>
      <dgm:spPr/>
      <dgm:t>
        <a:bodyPr/>
        <a:lstStyle/>
        <a:p>
          <a:r>
            <a:rPr lang="fi-FI" sz="1800" dirty="0"/>
            <a:t>Yritystuki 7 pv</a:t>
          </a:r>
          <a:endParaRPr lang="en-US" sz="1800" dirty="0"/>
        </a:p>
      </dgm:t>
    </dgm:pt>
    <dgm:pt modelId="{1E9686A3-F210-4DA8-979C-690107714D80}" type="parTrans" cxnId="{A3CFA48D-0BAB-4C8D-9620-ECB696F5543B}">
      <dgm:prSet/>
      <dgm:spPr/>
      <dgm:t>
        <a:bodyPr/>
        <a:lstStyle/>
        <a:p>
          <a:endParaRPr lang="en-US" sz="1800"/>
        </a:p>
      </dgm:t>
    </dgm:pt>
    <dgm:pt modelId="{310055C0-C577-4122-B9AB-602D5E1FCEA7}" type="sibTrans" cxnId="{A3CFA48D-0BAB-4C8D-9620-ECB696F5543B}">
      <dgm:prSet/>
      <dgm:spPr/>
      <dgm:t>
        <a:bodyPr/>
        <a:lstStyle/>
        <a:p>
          <a:endParaRPr lang="en-US" sz="1800"/>
        </a:p>
      </dgm:t>
    </dgm:pt>
    <dgm:pt modelId="{48A9386D-E25F-460B-89F7-F50C9F390A3D}" type="pres">
      <dgm:prSet presAssocID="{DE6D1BDA-D7EF-4A31-B0E1-4D5E1189C19D}" presName="diagram" presStyleCnt="0">
        <dgm:presLayoutVars>
          <dgm:chPref val="1"/>
          <dgm:dir/>
          <dgm:animOne val="branch"/>
          <dgm:animLvl val="lvl"/>
          <dgm:resizeHandles/>
        </dgm:presLayoutVars>
      </dgm:prSet>
      <dgm:spPr/>
    </dgm:pt>
    <dgm:pt modelId="{BC1C62B9-F388-4399-BF64-883AF8274D52}" type="pres">
      <dgm:prSet presAssocID="{6EDA6902-8BF8-40D1-AF41-CE9312047972}" presName="root" presStyleCnt="0"/>
      <dgm:spPr/>
    </dgm:pt>
    <dgm:pt modelId="{DE09EDD5-4B2A-428C-B168-B8F3E3FD83A2}" type="pres">
      <dgm:prSet presAssocID="{6EDA6902-8BF8-40D1-AF41-CE9312047972}" presName="rootComposite" presStyleCnt="0"/>
      <dgm:spPr/>
    </dgm:pt>
    <dgm:pt modelId="{E510CC7C-5EE6-4DCE-879C-2AC000D53F2A}" type="pres">
      <dgm:prSet presAssocID="{6EDA6902-8BF8-40D1-AF41-CE9312047972}" presName="rootText" presStyleLbl="node1" presStyleIdx="0" presStyleCnt="4" custScaleX="101237" custScaleY="114951"/>
      <dgm:spPr/>
    </dgm:pt>
    <dgm:pt modelId="{AFC6BD73-F3B5-4E09-8CC4-8000F229D832}" type="pres">
      <dgm:prSet presAssocID="{6EDA6902-8BF8-40D1-AF41-CE9312047972}" presName="rootConnector" presStyleLbl="node1" presStyleIdx="0" presStyleCnt="4"/>
      <dgm:spPr/>
    </dgm:pt>
    <dgm:pt modelId="{177C3A76-D686-4BFF-A317-C9E7B0385286}" type="pres">
      <dgm:prSet presAssocID="{6EDA6902-8BF8-40D1-AF41-CE9312047972}" presName="childShape" presStyleCnt="0"/>
      <dgm:spPr/>
    </dgm:pt>
    <dgm:pt modelId="{224DE85D-1075-4E92-8647-EA889895BDD2}" type="pres">
      <dgm:prSet presAssocID="{5AFC9625-2DF4-4D88-8D04-15372B716C2C}" presName="Name13" presStyleLbl="parChTrans1D2" presStyleIdx="0" presStyleCnt="8"/>
      <dgm:spPr/>
    </dgm:pt>
    <dgm:pt modelId="{242FECD9-8795-4E7A-8932-F158265641BC}" type="pres">
      <dgm:prSet presAssocID="{657914D7-2099-4C30-8AFD-22F76FC67C44}" presName="childText" presStyleLbl="bgAcc1" presStyleIdx="0" presStyleCnt="8">
        <dgm:presLayoutVars>
          <dgm:bulletEnabled val="1"/>
        </dgm:presLayoutVars>
      </dgm:prSet>
      <dgm:spPr/>
    </dgm:pt>
    <dgm:pt modelId="{F73EFD5C-9541-4E69-B4A1-4E8ED0705024}" type="pres">
      <dgm:prSet presAssocID="{075E9791-06FE-4A5A-AD0C-FE21D25AE9D5}" presName="Name13" presStyleLbl="parChTrans1D2" presStyleIdx="1" presStyleCnt="8"/>
      <dgm:spPr/>
    </dgm:pt>
    <dgm:pt modelId="{37F2E0F7-C4C3-4687-8C30-C8DE4859643E}" type="pres">
      <dgm:prSet presAssocID="{0F6724F5-C091-4CD5-9C74-001735B2F315}" presName="childText" presStyleLbl="bgAcc1" presStyleIdx="1" presStyleCnt="8" custLinFactNeighborX="-588" custLinFactNeighborY="-2823">
        <dgm:presLayoutVars>
          <dgm:bulletEnabled val="1"/>
        </dgm:presLayoutVars>
      </dgm:prSet>
      <dgm:spPr/>
    </dgm:pt>
    <dgm:pt modelId="{9DA85D1A-C4A4-4266-AAFC-CB8E3D98FD76}" type="pres">
      <dgm:prSet presAssocID="{F9FB7D03-0B80-4BE7-94C0-EF7BD1ADE947}" presName="root" presStyleCnt="0"/>
      <dgm:spPr/>
    </dgm:pt>
    <dgm:pt modelId="{4334B4F1-D588-49EE-BB8B-FD76EFA77B0D}" type="pres">
      <dgm:prSet presAssocID="{F9FB7D03-0B80-4BE7-94C0-EF7BD1ADE947}" presName="rootComposite" presStyleCnt="0"/>
      <dgm:spPr/>
    </dgm:pt>
    <dgm:pt modelId="{56DF275F-136A-464C-8AE4-55967D66AC90}" type="pres">
      <dgm:prSet presAssocID="{F9FB7D03-0B80-4BE7-94C0-EF7BD1ADE947}" presName="rootText" presStyleLbl="node1" presStyleIdx="1" presStyleCnt="4" custScaleX="102546" custScaleY="112959"/>
      <dgm:spPr/>
    </dgm:pt>
    <dgm:pt modelId="{37284CE7-1045-4546-A450-F61C57CE5B46}" type="pres">
      <dgm:prSet presAssocID="{F9FB7D03-0B80-4BE7-94C0-EF7BD1ADE947}" presName="rootConnector" presStyleLbl="node1" presStyleIdx="1" presStyleCnt="4"/>
      <dgm:spPr/>
    </dgm:pt>
    <dgm:pt modelId="{A99F449E-57BB-4A31-A004-A020ED2A7ECA}" type="pres">
      <dgm:prSet presAssocID="{F9FB7D03-0B80-4BE7-94C0-EF7BD1ADE947}" presName="childShape" presStyleCnt="0"/>
      <dgm:spPr/>
    </dgm:pt>
    <dgm:pt modelId="{66981035-CB80-40F3-8CFA-C4F056597234}" type="pres">
      <dgm:prSet presAssocID="{827690A6-906A-48E9-ADB9-04DFC8AB43C6}" presName="Name13" presStyleLbl="parChTrans1D2" presStyleIdx="2" presStyleCnt="8"/>
      <dgm:spPr/>
    </dgm:pt>
    <dgm:pt modelId="{9A672F9E-3017-4273-BCCC-8EC0B734E1D0}" type="pres">
      <dgm:prSet presAssocID="{36175478-6144-4BFD-B342-5CD0716C19C0}" presName="childText" presStyleLbl="bgAcc1" presStyleIdx="2" presStyleCnt="8">
        <dgm:presLayoutVars>
          <dgm:bulletEnabled val="1"/>
        </dgm:presLayoutVars>
      </dgm:prSet>
      <dgm:spPr/>
    </dgm:pt>
    <dgm:pt modelId="{B4917A13-8D40-48D2-8004-EE276C9AD792}" type="pres">
      <dgm:prSet presAssocID="{1C3D0AD7-48AC-4539-873F-7CBDF8204392}" presName="Name13" presStyleLbl="parChTrans1D2" presStyleIdx="3" presStyleCnt="8"/>
      <dgm:spPr/>
    </dgm:pt>
    <dgm:pt modelId="{13DE6D5B-9862-443F-AF31-8E90050B9D3C}" type="pres">
      <dgm:prSet presAssocID="{6B49990C-7967-4D17-B5C0-F240ACFFA867}" presName="childText" presStyleLbl="bgAcc1" presStyleIdx="3" presStyleCnt="8" custLinFactNeighborY="3764">
        <dgm:presLayoutVars>
          <dgm:bulletEnabled val="1"/>
        </dgm:presLayoutVars>
      </dgm:prSet>
      <dgm:spPr/>
    </dgm:pt>
    <dgm:pt modelId="{38574FFC-6687-4401-8D49-B5F6E5108B09}" type="pres">
      <dgm:prSet presAssocID="{889E1B8E-9BB9-4979-877A-27D9388D8D82}" presName="root" presStyleCnt="0"/>
      <dgm:spPr/>
    </dgm:pt>
    <dgm:pt modelId="{03C523A6-E4A5-4DD9-BD77-1A6675081D06}" type="pres">
      <dgm:prSet presAssocID="{889E1B8E-9BB9-4979-877A-27D9388D8D82}" presName="rootComposite" presStyleCnt="0"/>
      <dgm:spPr/>
    </dgm:pt>
    <dgm:pt modelId="{BB7EBC57-FB63-4A31-8BE2-EFE97B486D37}" type="pres">
      <dgm:prSet presAssocID="{889E1B8E-9BB9-4979-877A-27D9388D8D82}" presName="rootText" presStyleLbl="node1" presStyleIdx="2" presStyleCnt="4" custScaleX="93327" custScaleY="111434"/>
      <dgm:spPr/>
    </dgm:pt>
    <dgm:pt modelId="{E36221CA-085C-4115-845D-C45A3AF453DB}" type="pres">
      <dgm:prSet presAssocID="{889E1B8E-9BB9-4979-877A-27D9388D8D82}" presName="rootConnector" presStyleLbl="node1" presStyleIdx="2" presStyleCnt="4"/>
      <dgm:spPr/>
    </dgm:pt>
    <dgm:pt modelId="{9DBA35A5-0973-4019-84D6-E1AF58B49FAA}" type="pres">
      <dgm:prSet presAssocID="{889E1B8E-9BB9-4979-877A-27D9388D8D82}" presName="childShape" presStyleCnt="0"/>
      <dgm:spPr/>
    </dgm:pt>
    <dgm:pt modelId="{6DFE438C-B53B-476B-9F13-A6AD590333E7}" type="pres">
      <dgm:prSet presAssocID="{38FE632F-7CF5-4FD8-8877-7B1F01EE6882}" presName="Name13" presStyleLbl="parChTrans1D2" presStyleIdx="4" presStyleCnt="8"/>
      <dgm:spPr/>
    </dgm:pt>
    <dgm:pt modelId="{D9852893-86B3-4A74-84D9-D46A7793309A}" type="pres">
      <dgm:prSet presAssocID="{F269C8EA-4A4E-462A-82C9-339983D79F75}" presName="childText" presStyleLbl="bgAcc1" presStyleIdx="4" presStyleCnt="8">
        <dgm:presLayoutVars>
          <dgm:bulletEnabled val="1"/>
        </dgm:presLayoutVars>
      </dgm:prSet>
      <dgm:spPr/>
    </dgm:pt>
    <dgm:pt modelId="{64D4F141-F6F6-4338-BFD1-42779043A8E0}" type="pres">
      <dgm:prSet presAssocID="{792674FF-C43D-4FED-B8A3-D0A588237D30}" presName="Name13" presStyleLbl="parChTrans1D2" presStyleIdx="5" presStyleCnt="8"/>
      <dgm:spPr/>
    </dgm:pt>
    <dgm:pt modelId="{56E424EA-3ACD-46BB-9154-F653F1FE2A07}" type="pres">
      <dgm:prSet presAssocID="{F2026736-016E-40FA-8C5F-BDF2F8496549}" presName="childText" presStyleLbl="bgAcc1" presStyleIdx="5" presStyleCnt="8">
        <dgm:presLayoutVars>
          <dgm:bulletEnabled val="1"/>
        </dgm:presLayoutVars>
      </dgm:prSet>
      <dgm:spPr/>
    </dgm:pt>
    <dgm:pt modelId="{E2B8FA13-9EB8-4EE5-9AD2-B0FF9B6DBDE8}" type="pres">
      <dgm:prSet presAssocID="{87045629-7607-4EE9-A96D-E75BFBF0EB1F}" presName="root" presStyleCnt="0"/>
      <dgm:spPr/>
    </dgm:pt>
    <dgm:pt modelId="{048563E9-4C92-4CEE-8510-C21B8FCC64C6}" type="pres">
      <dgm:prSet presAssocID="{87045629-7607-4EE9-A96D-E75BFBF0EB1F}" presName="rootComposite" presStyleCnt="0"/>
      <dgm:spPr/>
    </dgm:pt>
    <dgm:pt modelId="{2E5760E4-17AA-4384-B6BA-D37060350242}" type="pres">
      <dgm:prSet presAssocID="{87045629-7607-4EE9-A96D-E75BFBF0EB1F}" presName="rootText" presStyleLbl="node1" presStyleIdx="3" presStyleCnt="4" custScaleX="103763" custScaleY="114415"/>
      <dgm:spPr/>
    </dgm:pt>
    <dgm:pt modelId="{2ACDD7AC-ED40-400B-9CC4-48950DA4F84E}" type="pres">
      <dgm:prSet presAssocID="{87045629-7607-4EE9-A96D-E75BFBF0EB1F}" presName="rootConnector" presStyleLbl="node1" presStyleIdx="3" presStyleCnt="4"/>
      <dgm:spPr/>
    </dgm:pt>
    <dgm:pt modelId="{DED14A3F-1DA9-4902-A3D2-62035551FADD}" type="pres">
      <dgm:prSet presAssocID="{87045629-7607-4EE9-A96D-E75BFBF0EB1F}" presName="childShape" presStyleCnt="0"/>
      <dgm:spPr/>
    </dgm:pt>
    <dgm:pt modelId="{23E9CE40-3DC4-499F-BC69-F8E1FC46FAF5}" type="pres">
      <dgm:prSet presAssocID="{D11DEF74-4D6B-4AA8-9777-1D7DD40A9344}" presName="Name13" presStyleLbl="parChTrans1D2" presStyleIdx="6" presStyleCnt="8"/>
      <dgm:spPr/>
    </dgm:pt>
    <dgm:pt modelId="{A4756E4C-A078-48A5-A823-00D6CA3BFDA1}" type="pres">
      <dgm:prSet presAssocID="{D49BCEB7-F88F-4E78-A99B-C86E918C21C5}" presName="childText" presStyleLbl="bgAcc1" presStyleIdx="6" presStyleCnt="8">
        <dgm:presLayoutVars>
          <dgm:bulletEnabled val="1"/>
        </dgm:presLayoutVars>
      </dgm:prSet>
      <dgm:spPr/>
    </dgm:pt>
    <dgm:pt modelId="{D3EC2CF7-736F-47B9-96D5-2510973B6F8D}" type="pres">
      <dgm:prSet presAssocID="{1E9686A3-F210-4DA8-979C-690107714D80}" presName="Name13" presStyleLbl="parChTrans1D2" presStyleIdx="7" presStyleCnt="8"/>
      <dgm:spPr/>
    </dgm:pt>
    <dgm:pt modelId="{90AB820C-B0A6-4D75-B874-BDD85214F7A1}" type="pres">
      <dgm:prSet presAssocID="{FD1C9D2B-53F2-4513-9E28-966359327B3C}" presName="childText" presStyleLbl="bgAcc1" presStyleIdx="7" presStyleCnt="8">
        <dgm:presLayoutVars>
          <dgm:bulletEnabled val="1"/>
        </dgm:presLayoutVars>
      </dgm:prSet>
      <dgm:spPr/>
    </dgm:pt>
  </dgm:ptLst>
  <dgm:cxnLst>
    <dgm:cxn modelId="{A3CDF70D-4B25-4896-AB23-00118C5799A1}" srcId="{DE6D1BDA-D7EF-4A31-B0E1-4D5E1189C19D}" destId="{889E1B8E-9BB9-4979-877A-27D9388D8D82}" srcOrd="2" destOrd="0" parTransId="{1BF00869-8E43-4E5E-A484-4C476DE3FE8D}" sibTransId="{07F84522-9059-4E58-B529-676D37C44206}"/>
    <dgm:cxn modelId="{68983613-CAED-48F4-9B8F-959A6B4E0136}" type="presOf" srcId="{D49BCEB7-F88F-4E78-A99B-C86E918C21C5}" destId="{A4756E4C-A078-48A5-A823-00D6CA3BFDA1}" srcOrd="0" destOrd="0" presId="urn:microsoft.com/office/officeart/2005/8/layout/hierarchy3"/>
    <dgm:cxn modelId="{98C8C313-73F4-4F5C-8D51-1C7364FAAE3E}" type="presOf" srcId="{1E9686A3-F210-4DA8-979C-690107714D80}" destId="{D3EC2CF7-736F-47B9-96D5-2510973B6F8D}" srcOrd="0" destOrd="0" presId="urn:microsoft.com/office/officeart/2005/8/layout/hierarchy3"/>
    <dgm:cxn modelId="{541E2415-26DE-4F01-9695-8AD233A73AC4}" srcId="{6EDA6902-8BF8-40D1-AF41-CE9312047972}" destId="{657914D7-2099-4C30-8AFD-22F76FC67C44}" srcOrd="0" destOrd="0" parTransId="{5AFC9625-2DF4-4D88-8D04-15372B716C2C}" sibTransId="{40BFBFD1-DC0A-46ED-9286-29661233C7D8}"/>
    <dgm:cxn modelId="{5B412C17-70E4-40CB-AF45-44351A030B90}" srcId="{6EDA6902-8BF8-40D1-AF41-CE9312047972}" destId="{0F6724F5-C091-4CD5-9C74-001735B2F315}" srcOrd="1" destOrd="0" parTransId="{075E9791-06FE-4A5A-AD0C-FE21D25AE9D5}" sibTransId="{58D19710-5C89-4E94-81E7-9BC4F933DB2A}"/>
    <dgm:cxn modelId="{A05B631B-8CE1-414D-955D-E435D9A7A63F}" type="presOf" srcId="{6EDA6902-8BF8-40D1-AF41-CE9312047972}" destId="{E510CC7C-5EE6-4DCE-879C-2AC000D53F2A}" srcOrd="0" destOrd="0" presId="urn:microsoft.com/office/officeart/2005/8/layout/hierarchy3"/>
    <dgm:cxn modelId="{4B681F22-005F-4CA2-9811-71EA4CB21B71}" srcId="{F9FB7D03-0B80-4BE7-94C0-EF7BD1ADE947}" destId="{36175478-6144-4BFD-B342-5CD0716C19C0}" srcOrd="0" destOrd="0" parTransId="{827690A6-906A-48E9-ADB9-04DFC8AB43C6}" sibTransId="{AE911C44-D81E-48A5-8DDC-791E3875C886}"/>
    <dgm:cxn modelId="{6F39A523-208B-46D6-8ED7-9BC4D421298D}" type="presOf" srcId="{D11DEF74-4D6B-4AA8-9777-1D7DD40A9344}" destId="{23E9CE40-3DC4-499F-BC69-F8E1FC46FAF5}" srcOrd="0" destOrd="0" presId="urn:microsoft.com/office/officeart/2005/8/layout/hierarchy3"/>
    <dgm:cxn modelId="{EB78A231-92C1-4FA6-A5BC-0D1116AE2854}" type="presOf" srcId="{36175478-6144-4BFD-B342-5CD0716C19C0}" destId="{9A672F9E-3017-4273-BCCC-8EC0B734E1D0}" srcOrd="0" destOrd="0" presId="urn:microsoft.com/office/officeart/2005/8/layout/hierarchy3"/>
    <dgm:cxn modelId="{53E41940-73AF-4889-BF7E-7693DAB8BB23}" type="presOf" srcId="{889E1B8E-9BB9-4979-877A-27D9388D8D82}" destId="{BB7EBC57-FB63-4A31-8BE2-EFE97B486D37}" srcOrd="0" destOrd="0" presId="urn:microsoft.com/office/officeart/2005/8/layout/hierarchy3"/>
    <dgm:cxn modelId="{37104447-3781-42CF-A484-6F7C827903FF}" srcId="{F9FB7D03-0B80-4BE7-94C0-EF7BD1ADE947}" destId="{6B49990C-7967-4D17-B5C0-F240ACFFA867}" srcOrd="1" destOrd="0" parTransId="{1C3D0AD7-48AC-4539-873F-7CBDF8204392}" sibTransId="{E8544068-90B4-41B9-8FFA-0C87F8DE8BBB}"/>
    <dgm:cxn modelId="{BAC88E48-415E-43A5-A053-3372D18C7554}" srcId="{889E1B8E-9BB9-4979-877A-27D9388D8D82}" destId="{F269C8EA-4A4E-462A-82C9-339983D79F75}" srcOrd="0" destOrd="0" parTransId="{38FE632F-7CF5-4FD8-8877-7B1F01EE6882}" sibTransId="{16A06744-D520-437D-94A2-2A4E1ED368C8}"/>
    <dgm:cxn modelId="{2FE1E968-F794-4B81-9565-22F74F5E057A}" type="presOf" srcId="{792674FF-C43D-4FED-B8A3-D0A588237D30}" destId="{64D4F141-F6F6-4338-BFD1-42779043A8E0}" srcOrd="0" destOrd="0" presId="urn:microsoft.com/office/officeart/2005/8/layout/hierarchy3"/>
    <dgm:cxn modelId="{C05A796A-580A-4143-8E52-210006F38C6A}" type="presOf" srcId="{5AFC9625-2DF4-4D88-8D04-15372B716C2C}" destId="{224DE85D-1075-4E92-8647-EA889895BDD2}" srcOrd="0" destOrd="0" presId="urn:microsoft.com/office/officeart/2005/8/layout/hierarchy3"/>
    <dgm:cxn modelId="{D5BFFA70-6903-4892-9C71-A7B67D33C92D}" type="presOf" srcId="{87045629-7607-4EE9-A96D-E75BFBF0EB1F}" destId="{2ACDD7AC-ED40-400B-9CC4-48950DA4F84E}" srcOrd="1" destOrd="0" presId="urn:microsoft.com/office/officeart/2005/8/layout/hierarchy3"/>
    <dgm:cxn modelId="{B4620352-7EE9-4278-9800-3FEF85A9C12F}" type="presOf" srcId="{6B49990C-7967-4D17-B5C0-F240ACFFA867}" destId="{13DE6D5B-9862-443F-AF31-8E90050B9D3C}" srcOrd="0" destOrd="0" presId="urn:microsoft.com/office/officeart/2005/8/layout/hierarchy3"/>
    <dgm:cxn modelId="{875B0C55-5398-4077-811F-06DA19BEF970}" type="presOf" srcId="{38FE632F-7CF5-4FD8-8877-7B1F01EE6882}" destId="{6DFE438C-B53B-476B-9F13-A6AD590333E7}" srcOrd="0" destOrd="0" presId="urn:microsoft.com/office/officeart/2005/8/layout/hierarchy3"/>
    <dgm:cxn modelId="{4FE9AD58-890A-469B-BED6-C9030281FF9A}" srcId="{DE6D1BDA-D7EF-4A31-B0E1-4D5E1189C19D}" destId="{87045629-7607-4EE9-A96D-E75BFBF0EB1F}" srcOrd="3" destOrd="0" parTransId="{E86082C1-8901-4136-9809-2BE0D1521FD0}" sibTransId="{557FFF7E-62FE-41C3-A666-EBC2FF60DEC8}"/>
    <dgm:cxn modelId="{2D3A6E85-039D-4608-8FB5-9316F4B6E570}" srcId="{87045629-7607-4EE9-A96D-E75BFBF0EB1F}" destId="{D49BCEB7-F88F-4E78-A99B-C86E918C21C5}" srcOrd="0" destOrd="0" parTransId="{D11DEF74-4D6B-4AA8-9777-1D7DD40A9344}" sibTransId="{C0534B14-9E58-4CA8-B09A-90162C7F587D}"/>
    <dgm:cxn modelId="{30332D88-5DC6-4B24-921D-9042E38E37FC}" srcId="{889E1B8E-9BB9-4979-877A-27D9388D8D82}" destId="{F2026736-016E-40FA-8C5F-BDF2F8496549}" srcOrd="1" destOrd="0" parTransId="{792674FF-C43D-4FED-B8A3-D0A588237D30}" sibTransId="{8E01DE22-79A6-495F-B0DA-004509A82F5A}"/>
    <dgm:cxn modelId="{77D46C8D-2639-4D9A-885F-419741A6053B}" srcId="{DE6D1BDA-D7EF-4A31-B0E1-4D5E1189C19D}" destId="{F9FB7D03-0B80-4BE7-94C0-EF7BD1ADE947}" srcOrd="1" destOrd="0" parTransId="{F1F775D9-7171-48FD-87DA-0A6A6C4C7196}" sibTransId="{BC0AF1E9-88E1-43E1-B105-AC7ACD715661}"/>
    <dgm:cxn modelId="{A3CFA48D-0BAB-4C8D-9620-ECB696F5543B}" srcId="{87045629-7607-4EE9-A96D-E75BFBF0EB1F}" destId="{FD1C9D2B-53F2-4513-9E28-966359327B3C}" srcOrd="1" destOrd="0" parTransId="{1E9686A3-F210-4DA8-979C-690107714D80}" sibTransId="{310055C0-C577-4122-B9AB-602D5E1FCEA7}"/>
    <dgm:cxn modelId="{F5FFF690-2521-4AFB-A462-D49C23047702}" type="presOf" srcId="{F269C8EA-4A4E-462A-82C9-339983D79F75}" destId="{D9852893-86B3-4A74-84D9-D46A7793309A}" srcOrd="0" destOrd="0" presId="urn:microsoft.com/office/officeart/2005/8/layout/hierarchy3"/>
    <dgm:cxn modelId="{0CE6C098-14FF-4E69-9C5F-63392884AC28}" type="presOf" srcId="{F2026736-016E-40FA-8C5F-BDF2F8496549}" destId="{56E424EA-3ACD-46BB-9154-F653F1FE2A07}" srcOrd="0" destOrd="0" presId="urn:microsoft.com/office/officeart/2005/8/layout/hierarchy3"/>
    <dgm:cxn modelId="{39E7AE9A-E642-4538-BEEE-F21E28BF6692}" srcId="{DE6D1BDA-D7EF-4A31-B0E1-4D5E1189C19D}" destId="{6EDA6902-8BF8-40D1-AF41-CE9312047972}" srcOrd="0" destOrd="0" parTransId="{9CE2D393-63F8-4C70-A742-C76888657BD1}" sibTransId="{37C546AD-8B88-4E23-ABEC-39E9A1DEFA0F}"/>
    <dgm:cxn modelId="{F6DF8AA9-3B48-448C-8093-541AAC033C64}" type="presOf" srcId="{FD1C9D2B-53F2-4513-9E28-966359327B3C}" destId="{90AB820C-B0A6-4D75-B874-BDD85214F7A1}" srcOrd="0" destOrd="0" presId="urn:microsoft.com/office/officeart/2005/8/layout/hierarchy3"/>
    <dgm:cxn modelId="{171E45AC-FEF5-4F8A-81CE-0F16A2C269DD}" type="presOf" srcId="{075E9791-06FE-4A5A-AD0C-FE21D25AE9D5}" destId="{F73EFD5C-9541-4E69-B4A1-4E8ED0705024}" srcOrd="0" destOrd="0" presId="urn:microsoft.com/office/officeart/2005/8/layout/hierarchy3"/>
    <dgm:cxn modelId="{B2AE28AE-BE6A-483E-AE51-C65A4FF89FCE}" type="presOf" srcId="{F9FB7D03-0B80-4BE7-94C0-EF7BD1ADE947}" destId="{56DF275F-136A-464C-8AE4-55967D66AC90}" srcOrd="0" destOrd="0" presId="urn:microsoft.com/office/officeart/2005/8/layout/hierarchy3"/>
    <dgm:cxn modelId="{2497D4B8-B899-4EAD-B114-FF6B1A3A3988}" type="presOf" srcId="{87045629-7607-4EE9-A96D-E75BFBF0EB1F}" destId="{2E5760E4-17AA-4384-B6BA-D37060350242}" srcOrd="0" destOrd="0" presId="urn:microsoft.com/office/officeart/2005/8/layout/hierarchy3"/>
    <dgm:cxn modelId="{DA9803BB-43E8-4CCF-859B-AE254E96F893}" type="presOf" srcId="{827690A6-906A-48E9-ADB9-04DFC8AB43C6}" destId="{66981035-CB80-40F3-8CFA-C4F056597234}" srcOrd="0" destOrd="0" presId="urn:microsoft.com/office/officeart/2005/8/layout/hierarchy3"/>
    <dgm:cxn modelId="{B3F057BF-402F-4352-B1BB-2F3AEFA574E1}" type="presOf" srcId="{1C3D0AD7-48AC-4539-873F-7CBDF8204392}" destId="{B4917A13-8D40-48D2-8004-EE276C9AD792}" srcOrd="0" destOrd="0" presId="urn:microsoft.com/office/officeart/2005/8/layout/hierarchy3"/>
    <dgm:cxn modelId="{DEE90BC2-6F98-4F57-85BF-1384945AA1DD}" type="presOf" srcId="{0F6724F5-C091-4CD5-9C74-001735B2F315}" destId="{37F2E0F7-C4C3-4687-8C30-C8DE4859643E}" srcOrd="0" destOrd="0" presId="urn:microsoft.com/office/officeart/2005/8/layout/hierarchy3"/>
    <dgm:cxn modelId="{BD0B20D9-081C-4BBF-BFD2-6E0CB494D6E2}" type="presOf" srcId="{889E1B8E-9BB9-4979-877A-27D9388D8D82}" destId="{E36221CA-085C-4115-845D-C45A3AF453DB}" srcOrd="1" destOrd="0" presId="urn:microsoft.com/office/officeart/2005/8/layout/hierarchy3"/>
    <dgm:cxn modelId="{8566FCEB-3960-4675-BB28-A5B97FF8A84C}" type="presOf" srcId="{DE6D1BDA-D7EF-4A31-B0E1-4D5E1189C19D}" destId="{48A9386D-E25F-460B-89F7-F50C9F390A3D}" srcOrd="0" destOrd="0" presId="urn:microsoft.com/office/officeart/2005/8/layout/hierarchy3"/>
    <dgm:cxn modelId="{B34F2AEC-6BF9-421F-AE84-CCCD94DCBE46}" type="presOf" srcId="{F9FB7D03-0B80-4BE7-94C0-EF7BD1ADE947}" destId="{37284CE7-1045-4546-A450-F61C57CE5B46}" srcOrd="1" destOrd="0" presId="urn:microsoft.com/office/officeart/2005/8/layout/hierarchy3"/>
    <dgm:cxn modelId="{E7C513F1-F2C8-4A39-BA8B-4BFB31B09BF2}" type="presOf" srcId="{6EDA6902-8BF8-40D1-AF41-CE9312047972}" destId="{AFC6BD73-F3B5-4E09-8CC4-8000F229D832}" srcOrd="1" destOrd="0" presId="urn:microsoft.com/office/officeart/2005/8/layout/hierarchy3"/>
    <dgm:cxn modelId="{C07D68F8-A58D-4693-9A7C-F22E2CA946F3}" type="presOf" srcId="{657914D7-2099-4C30-8AFD-22F76FC67C44}" destId="{242FECD9-8795-4E7A-8932-F158265641BC}" srcOrd="0" destOrd="0" presId="urn:microsoft.com/office/officeart/2005/8/layout/hierarchy3"/>
    <dgm:cxn modelId="{90BB95D8-CCAA-475E-A6A7-13B79F45F4CF}" type="presParOf" srcId="{48A9386D-E25F-460B-89F7-F50C9F390A3D}" destId="{BC1C62B9-F388-4399-BF64-883AF8274D52}" srcOrd="0" destOrd="0" presId="urn:microsoft.com/office/officeart/2005/8/layout/hierarchy3"/>
    <dgm:cxn modelId="{C2B2C934-996C-40E1-88EC-952CEE9D7694}" type="presParOf" srcId="{BC1C62B9-F388-4399-BF64-883AF8274D52}" destId="{DE09EDD5-4B2A-428C-B168-B8F3E3FD83A2}" srcOrd="0" destOrd="0" presId="urn:microsoft.com/office/officeart/2005/8/layout/hierarchy3"/>
    <dgm:cxn modelId="{67D28D74-A169-4693-9E13-2D5781FA95B7}" type="presParOf" srcId="{DE09EDD5-4B2A-428C-B168-B8F3E3FD83A2}" destId="{E510CC7C-5EE6-4DCE-879C-2AC000D53F2A}" srcOrd="0" destOrd="0" presId="urn:microsoft.com/office/officeart/2005/8/layout/hierarchy3"/>
    <dgm:cxn modelId="{6ABF782C-F266-419F-A920-3025ACED43F2}" type="presParOf" srcId="{DE09EDD5-4B2A-428C-B168-B8F3E3FD83A2}" destId="{AFC6BD73-F3B5-4E09-8CC4-8000F229D832}" srcOrd="1" destOrd="0" presId="urn:microsoft.com/office/officeart/2005/8/layout/hierarchy3"/>
    <dgm:cxn modelId="{15CDFAE3-ADE7-4865-8E29-49C6C6718F85}" type="presParOf" srcId="{BC1C62B9-F388-4399-BF64-883AF8274D52}" destId="{177C3A76-D686-4BFF-A317-C9E7B0385286}" srcOrd="1" destOrd="0" presId="urn:microsoft.com/office/officeart/2005/8/layout/hierarchy3"/>
    <dgm:cxn modelId="{77493F63-DBFD-4081-9A8F-6B9C514F8ED3}" type="presParOf" srcId="{177C3A76-D686-4BFF-A317-C9E7B0385286}" destId="{224DE85D-1075-4E92-8647-EA889895BDD2}" srcOrd="0" destOrd="0" presId="urn:microsoft.com/office/officeart/2005/8/layout/hierarchy3"/>
    <dgm:cxn modelId="{5C208376-7A15-4147-A314-C04502E3ECC2}" type="presParOf" srcId="{177C3A76-D686-4BFF-A317-C9E7B0385286}" destId="{242FECD9-8795-4E7A-8932-F158265641BC}" srcOrd="1" destOrd="0" presId="urn:microsoft.com/office/officeart/2005/8/layout/hierarchy3"/>
    <dgm:cxn modelId="{3B4F5C7F-A8B9-42D6-94B9-BF5FC7C7DFB0}" type="presParOf" srcId="{177C3A76-D686-4BFF-A317-C9E7B0385286}" destId="{F73EFD5C-9541-4E69-B4A1-4E8ED0705024}" srcOrd="2" destOrd="0" presId="urn:microsoft.com/office/officeart/2005/8/layout/hierarchy3"/>
    <dgm:cxn modelId="{54069BD9-EB6F-4A0C-B244-63541D0430D0}" type="presParOf" srcId="{177C3A76-D686-4BFF-A317-C9E7B0385286}" destId="{37F2E0F7-C4C3-4687-8C30-C8DE4859643E}" srcOrd="3" destOrd="0" presId="urn:microsoft.com/office/officeart/2005/8/layout/hierarchy3"/>
    <dgm:cxn modelId="{E2A0DEE1-8E3E-4214-9BE7-5EDBF708A6BC}" type="presParOf" srcId="{48A9386D-E25F-460B-89F7-F50C9F390A3D}" destId="{9DA85D1A-C4A4-4266-AAFC-CB8E3D98FD76}" srcOrd="1" destOrd="0" presId="urn:microsoft.com/office/officeart/2005/8/layout/hierarchy3"/>
    <dgm:cxn modelId="{AD0E5EB0-D6E3-4CA9-BEEA-B268ED05CF24}" type="presParOf" srcId="{9DA85D1A-C4A4-4266-AAFC-CB8E3D98FD76}" destId="{4334B4F1-D588-49EE-BB8B-FD76EFA77B0D}" srcOrd="0" destOrd="0" presId="urn:microsoft.com/office/officeart/2005/8/layout/hierarchy3"/>
    <dgm:cxn modelId="{02449A84-EC8D-4395-AD87-A5CC3DBF840B}" type="presParOf" srcId="{4334B4F1-D588-49EE-BB8B-FD76EFA77B0D}" destId="{56DF275F-136A-464C-8AE4-55967D66AC90}" srcOrd="0" destOrd="0" presId="urn:microsoft.com/office/officeart/2005/8/layout/hierarchy3"/>
    <dgm:cxn modelId="{21F7F869-495F-40E4-875E-AD0D62B6432B}" type="presParOf" srcId="{4334B4F1-D588-49EE-BB8B-FD76EFA77B0D}" destId="{37284CE7-1045-4546-A450-F61C57CE5B46}" srcOrd="1" destOrd="0" presId="urn:microsoft.com/office/officeart/2005/8/layout/hierarchy3"/>
    <dgm:cxn modelId="{D7513CC1-5E63-4AA2-A714-D9514F14DB39}" type="presParOf" srcId="{9DA85D1A-C4A4-4266-AAFC-CB8E3D98FD76}" destId="{A99F449E-57BB-4A31-A004-A020ED2A7ECA}" srcOrd="1" destOrd="0" presId="urn:microsoft.com/office/officeart/2005/8/layout/hierarchy3"/>
    <dgm:cxn modelId="{138C1749-B39B-486F-9D7D-6C042255F3C3}" type="presParOf" srcId="{A99F449E-57BB-4A31-A004-A020ED2A7ECA}" destId="{66981035-CB80-40F3-8CFA-C4F056597234}" srcOrd="0" destOrd="0" presId="urn:microsoft.com/office/officeart/2005/8/layout/hierarchy3"/>
    <dgm:cxn modelId="{55670CBE-E6F8-4887-8652-659D1BFE03F5}" type="presParOf" srcId="{A99F449E-57BB-4A31-A004-A020ED2A7ECA}" destId="{9A672F9E-3017-4273-BCCC-8EC0B734E1D0}" srcOrd="1" destOrd="0" presId="urn:microsoft.com/office/officeart/2005/8/layout/hierarchy3"/>
    <dgm:cxn modelId="{C3CFA1C1-F140-4C22-9AE6-88DDB58625A0}" type="presParOf" srcId="{A99F449E-57BB-4A31-A004-A020ED2A7ECA}" destId="{B4917A13-8D40-48D2-8004-EE276C9AD792}" srcOrd="2" destOrd="0" presId="urn:microsoft.com/office/officeart/2005/8/layout/hierarchy3"/>
    <dgm:cxn modelId="{187C1A7E-2EAD-4D0F-B533-7486788B78D7}" type="presParOf" srcId="{A99F449E-57BB-4A31-A004-A020ED2A7ECA}" destId="{13DE6D5B-9862-443F-AF31-8E90050B9D3C}" srcOrd="3" destOrd="0" presId="urn:microsoft.com/office/officeart/2005/8/layout/hierarchy3"/>
    <dgm:cxn modelId="{6BB61949-D20B-42A3-A821-648D4E0A1006}" type="presParOf" srcId="{48A9386D-E25F-460B-89F7-F50C9F390A3D}" destId="{38574FFC-6687-4401-8D49-B5F6E5108B09}" srcOrd="2" destOrd="0" presId="urn:microsoft.com/office/officeart/2005/8/layout/hierarchy3"/>
    <dgm:cxn modelId="{2CC31743-1028-4B32-800B-304D233686AF}" type="presParOf" srcId="{38574FFC-6687-4401-8D49-B5F6E5108B09}" destId="{03C523A6-E4A5-4DD9-BD77-1A6675081D06}" srcOrd="0" destOrd="0" presId="urn:microsoft.com/office/officeart/2005/8/layout/hierarchy3"/>
    <dgm:cxn modelId="{1F19BE73-0293-413B-8CC4-F96C1BB7E278}" type="presParOf" srcId="{03C523A6-E4A5-4DD9-BD77-1A6675081D06}" destId="{BB7EBC57-FB63-4A31-8BE2-EFE97B486D37}" srcOrd="0" destOrd="0" presId="urn:microsoft.com/office/officeart/2005/8/layout/hierarchy3"/>
    <dgm:cxn modelId="{7C0ACC2E-2913-411A-97B9-A123FE146EBF}" type="presParOf" srcId="{03C523A6-E4A5-4DD9-BD77-1A6675081D06}" destId="{E36221CA-085C-4115-845D-C45A3AF453DB}" srcOrd="1" destOrd="0" presId="urn:microsoft.com/office/officeart/2005/8/layout/hierarchy3"/>
    <dgm:cxn modelId="{95C182CD-2DF3-4A5D-8F5B-489163982ED0}" type="presParOf" srcId="{38574FFC-6687-4401-8D49-B5F6E5108B09}" destId="{9DBA35A5-0973-4019-84D6-E1AF58B49FAA}" srcOrd="1" destOrd="0" presId="urn:microsoft.com/office/officeart/2005/8/layout/hierarchy3"/>
    <dgm:cxn modelId="{C9B3A5A1-BF8E-4313-BFD3-F891C70333C0}" type="presParOf" srcId="{9DBA35A5-0973-4019-84D6-E1AF58B49FAA}" destId="{6DFE438C-B53B-476B-9F13-A6AD590333E7}" srcOrd="0" destOrd="0" presId="urn:microsoft.com/office/officeart/2005/8/layout/hierarchy3"/>
    <dgm:cxn modelId="{C0BC5C91-E755-4209-AE98-CCBF078B7BB8}" type="presParOf" srcId="{9DBA35A5-0973-4019-84D6-E1AF58B49FAA}" destId="{D9852893-86B3-4A74-84D9-D46A7793309A}" srcOrd="1" destOrd="0" presId="urn:microsoft.com/office/officeart/2005/8/layout/hierarchy3"/>
    <dgm:cxn modelId="{139B2FBD-3B13-47F7-A21A-4D75637CD4D8}" type="presParOf" srcId="{9DBA35A5-0973-4019-84D6-E1AF58B49FAA}" destId="{64D4F141-F6F6-4338-BFD1-42779043A8E0}" srcOrd="2" destOrd="0" presId="urn:microsoft.com/office/officeart/2005/8/layout/hierarchy3"/>
    <dgm:cxn modelId="{F432BF29-0AC1-4C81-8B9D-6CD4FE75E0C7}" type="presParOf" srcId="{9DBA35A5-0973-4019-84D6-E1AF58B49FAA}" destId="{56E424EA-3ACD-46BB-9154-F653F1FE2A07}" srcOrd="3" destOrd="0" presId="urn:microsoft.com/office/officeart/2005/8/layout/hierarchy3"/>
    <dgm:cxn modelId="{0F64D175-0F94-4E81-86CB-D4E066CEDF40}" type="presParOf" srcId="{48A9386D-E25F-460B-89F7-F50C9F390A3D}" destId="{E2B8FA13-9EB8-4EE5-9AD2-B0FF9B6DBDE8}" srcOrd="3" destOrd="0" presId="urn:microsoft.com/office/officeart/2005/8/layout/hierarchy3"/>
    <dgm:cxn modelId="{55459B1E-7B88-4092-B3E1-2416C965FCB1}" type="presParOf" srcId="{E2B8FA13-9EB8-4EE5-9AD2-B0FF9B6DBDE8}" destId="{048563E9-4C92-4CEE-8510-C21B8FCC64C6}" srcOrd="0" destOrd="0" presId="urn:microsoft.com/office/officeart/2005/8/layout/hierarchy3"/>
    <dgm:cxn modelId="{9B29AB39-6CFB-4A6A-8AFB-0C8C12E25118}" type="presParOf" srcId="{048563E9-4C92-4CEE-8510-C21B8FCC64C6}" destId="{2E5760E4-17AA-4384-B6BA-D37060350242}" srcOrd="0" destOrd="0" presId="urn:microsoft.com/office/officeart/2005/8/layout/hierarchy3"/>
    <dgm:cxn modelId="{33B88234-2AF3-4C03-A923-A628D00A10C6}" type="presParOf" srcId="{048563E9-4C92-4CEE-8510-C21B8FCC64C6}" destId="{2ACDD7AC-ED40-400B-9CC4-48950DA4F84E}" srcOrd="1" destOrd="0" presId="urn:microsoft.com/office/officeart/2005/8/layout/hierarchy3"/>
    <dgm:cxn modelId="{C732AC05-B0FE-4A84-A0B5-289E57A28D54}" type="presParOf" srcId="{E2B8FA13-9EB8-4EE5-9AD2-B0FF9B6DBDE8}" destId="{DED14A3F-1DA9-4902-A3D2-62035551FADD}" srcOrd="1" destOrd="0" presId="urn:microsoft.com/office/officeart/2005/8/layout/hierarchy3"/>
    <dgm:cxn modelId="{061FA4B8-62C5-4621-8F9C-21E4B8232BAA}" type="presParOf" srcId="{DED14A3F-1DA9-4902-A3D2-62035551FADD}" destId="{23E9CE40-3DC4-499F-BC69-F8E1FC46FAF5}" srcOrd="0" destOrd="0" presId="urn:microsoft.com/office/officeart/2005/8/layout/hierarchy3"/>
    <dgm:cxn modelId="{A695FE23-1F31-47FC-A979-A6579FB1D46E}" type="presParOf" srcId="{DED14A3F-1DA9-4902-A3D2-62035551FADD}" destId="{A4756E4C-A078-48A5-A823-00D6CA3BFDA1}" srcOrd="1" destOrd="0" presId="urn:microsoft.com/office/officeart/2005/8/layout/hierarchy3"/>
    <dgm:cxn modelId="{D9284FBB-1329-4CC9-B31A-DB9D71C167B8}" type="presParOf" srcId="{DED14A3F-1DA9-4902-A3D2-62035551FADD}" destId="{D3EC2CF7-736F-47B9-96D5-2510973B6F8D}" srcOrd="2" destOrd="0" presId="urn:microsoft.com/office/officeart/2005/8/layout/hierarchy3"/>
    <dgm:cxn modelId="{660A0BCB-178D-44B5-A15E-2BDE37157F4F}" type="presParOf" srcId="{DED14A3F-1DA9-4902-A3D2-62035551FADD}" destId="{90AB820C-B0A6-4D75-B874-BDD85214F7A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0CC7C-5EE6-4DCE-879C-2AC000D53F2A}">
      <dsp:nvSpPr>
        <dsp:cNvPr id="0" name=""/>
        <dsp:cNvSpPr/>
      </dsp:nvSpPr>
      <dsp:spPr>
        <a:xfrm>
          <a:off x="4588" y="338452"/>
          <a:ext cx="2287816" cy="12988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a:t>Käsittelyaika yhteensä mediaani 78 pv </a:t>
          </a:r>
          <a:endParaRPr lang="en-US" sz="1800" kern="1200" dirty="0"/>
        </a:p>
      </dsp:txBody>
      <dsp:txXfrm>
        <a:off x="42631" y="376495"/>
        <a:ext cx="2211730" cy="1222781"/>
      </dsp:txXfrm>
    </dsp:sp>
    <dsp:sp modelId="{224DE85D-1075-4E92-8647-EA889895BDD2}">
      <dsp:nvSpPr>
        <dsp:cNvPr id="0" name=""/>
        <dsp:cNvSpPr/>
      </dsp:nvSpPr>
      <dsp:spPr>
        <a:xfrm>
          <a:off x="233369" y="1637319"/>
          <a:ext cx="228781" cy="847448"/>
        </a:xfrm>
        <a:custGeom>
          <a:avLst/>
          <a:gdLst/>
          <a:ahLst/>
          <a:cxnLst/>
          <a:rect l="0" t="0" r="0" b="0"/>
          <a:pathLst>
            <a:path>
              <a:moveTo>
                <a:pt x="0" y="0"/>
              </a:moveTo>
              <a:lnTo>
                <a:pt x="0" y="847448"/>
              </a:lnTo>
              <a:lnTo>
                <a:pt x="228781" y="84744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2FECD9-8795-4E7A-8932-F158265641BC}">
      <dsp:nvSpPr>
        <dsp:cNvPr id="0" name=""/>
        <dsp:cNvSpPr/>
      </dsp:nvSpPr>
      <dsp:spPr>
        <a:xfrm>
          <a:off x="462151" y="1919802"/>
          <a:ext cx="1807889" cy="11299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a:t>Hanketuki 80 pv </a:t>
          </a:r>
          <a:endParaRPr lang="en-US" sz="1800" kern="1200" dirty="0"/>
        </a:p>
      </dsp:txBody>
      <dsp:txXfrm>
        <a:off x="495246" y="1952897"/>
        <a:ext cx="1741699" cy="1063741"/>
      </dsp:txXfrm>
    </dsp:sp>
    <dsp:sp modelId="{F73EFD5C-9541-4E69-B4A1-4E8ED0705024}">
      <dsp:nvSpPr>
        <dsp:cNvPr id="0" name=""/>
        <dsp:cNvSpPr/>
      </dsp:nvSpPr>
      <dsp:spPr>
        <a:xfrm>
          <a:off x="233369" y="1637319"/>
          <a:ext cx="218151" cy="2227964"/>
        </a:xfrm>
        <a:custGeom>
          <a:avLst/>
          <a:gdLst/>
          <a:ahLst/>
          <a:cxnLst/>
          <a:rect l="0" t="0" r="0" b="0"/>
          <a:pathLst>
            <a:path>
              <a:moveTo>
                <a:pt x="0" y="0"/>
              </a:moveTo>
              <a:lnTo>
                <a:pt x="0" y="2227964"/>
              </a:lnTo>
              <a:lnTo>
                <a:pt x="218151" y="222796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2E0F7-C4C3-4687-8C30-C8DE4859643E}">
      <dsp:nvSpPr>
        <dsp:cNvPr id="0" name=""/>
        <dsp:cNvSpPr/>
      </dsp:nvSpPr>
      <dsp:spPr>
        <a:xfrm>
          <a:off x="451521" y="3300318"/>
          <a:ext cx="1807889" cy="11299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a:t>Yritystuki 78 pv</a:t>
          </a:r>
          <a:endParaRPr lang="en-US" sz="1800" kern="1200" dirty="0"/>
        </a:p>
      </dsp:txBody>
      <dsp:txXfrm>
        <a:off x="484616" y="3333413"/>
        <a:ext cx="1741699" cy="1063741"/>
      </dsp:txXfrm>
    </dsp:sp>
    <dsp:sp modelId="{56DF275F-136A-464C-8AE4-55967D66AC90}">
      <dsp:nvSpPr>
        <dsp:cNvPr id="0" name=""/>
        <dsp:cNvSpPr/>
      </dsp:nvSpPr>
      <dsp:spPr>
        <a:xfrm>
          <a:off x="2857370" y="338452"/>
          <a:ext cx="2317398" cy="12763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err="1"/>
            <a:t>Leader</a:t>
          </a:r>
          <a:r>
            <a:rPr lang="fi-FI" sz="1800" kern="1200" dirty="0"/>
            <a:t>-ryhmän käsittelyaika mediaani 42 pv</a:t>
          </a:r>
          <a:endParaRPr lang="en-US" sz="1800" kern="1200" dirty="0"/>
        </a:p>
      </dsp:txBody>
      <dsp:txXfrm>
        <a:off x="2894753" y="375835"/>
        <a:ext cx="2242632" cy="1201592"/>
      </dsp:txXfrm>
    </dsp:sp>
    <dsp:sp modelId="{66981035-CB80-40F3-8CFA-C4F056597234}">
      <dsp:nvSpPr>
        <dsp:cNvPr id="0" name=""/>
        <dsp:cNvSpPr/>
      </dsp:nvSpPr>
      <dsp:spPr>
        <a:xfrm>
          <a:off x="3089110" y="1614811"/>
          <a:ext cx="231739" cy="847448"/>
        </a:xfrm>
        <a:custGeom>
          <a:avLst/>
          <a:gdLst/>
          <a:ahLst/>
          <a:cxnLst/>
          <a:rect l="0" t="0" r="0" b="0"/>
          <a:pathLst>
            <a:path>
              <a:moveTo>
                <a:pt x="0" y="0"/>
              </a:moveTo>
              <a:lnTo>
                <a:pt x="0" y="847448"/>
              </a:lnTo>
              <a:lnTo>
                <a:pt x="231739" y="84744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72F9E-3017-4273-BCCC-8EC0B734E1D0}">
      <dsp:nvSpPr>
        <dsp:cNvPr id="0" name=""/>
        <dsp:cNvSpPr/>
      </dsp:nvSpPr>
      <dsp:spPr>
        <a:xfrm>
          <a:off x="3320850" y="1897294"/>
          <a:ext cx="1807889" cy="11299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a:t>Hanketuki 40 pv</a:t>
          </a:r>
          <a:endParaRPr lang="en-US" sz="1800" kern="1200" dirty="0"/>
        </a:p>
      </dsp:txBody>
      <dsp:txXfrm>
        <a:off x="3353945" y="1930389"/>
        <a:ext cx="1741699" cy="1063741"/>
      </dsp:txXfrm>
    </dsp:sp>
    <dsp:sp modelId="{B4917A13-8D40-48D2-8004-EE276C9AD792}">
      <dsp:nvSpPr>
        <dsp:cNvPr id="0" name=""/>
        <dsp:cNvSpPr/>
      </dsp:nvSpPr>
      <dsp:spPr>
        <a:xfrm>
          <a:off x="3089110" y="1614811"/>
          <a:ext cx="231739" cy="2302392"/>
        </a:xfrm>
        <a:custGeom>
          <a:avLst/>
          <a:gdLst/>
          <a:ahLst/>
          <a:cxnLst/>
          <a:rect l="0" t="0" r="0" b="0"/>
          <a:pathLst>
            <a:path>
              <a:moveTo>
                <a:pt x="0" y="0"/>
              </a:moveTo>
              <a:lnTo>
                <a:pt x="0" y="2302392"/>
              </a:lnTo>
              <a:lnTo>
                <a:pt x="231739" y="230239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DE6D5B-9862-443F-AF31-8E90050B9D3C}">
      <dsp:nvSpPr>
        <dsp:cNvPr id="0" name=""/>
        <dsp:cNvSpPr/>
      </dsp:nvSpPr>
      <dsp:spPr>
        <a:xfrm>
          <a:off x="3320850" y="3352238"/>
          <a:ext cx="1807889" cy="11299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a:t>Yritystuki 44 pv</a:t>
          </a:r>
          <a:endParaRPr lang="en-US" sz="1800" kern="1200" dirty="0"/>
        </a:p>
      </dsp:txBody>
      <dsp:txXfrm>
        <a:off x="3353945" y="3385333"/>
        <a:ext cx="1741699" cy="1063741"/>
      </dsp:txXfrm>
    </dsp:sp>
    <dsp:sp modelId="{BB7EBC57-FB63-4A31-8BE2-EFE97B486D37}">
      <dsp:nvSpPr>
        <dsp:cNvPr id="0" name=""/>
        <dsp:cNvSpPr/>
      </dsp:nvSpPr>
      <dsp:spPr>
        <a:xfrm>
          <a:off x="5739734" y="338452"/>
          <a:ext cx="2109061" cy="125912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a:t>ELY käsittelyaika mediaani 21 pv</a:t>
          </a:r>
          <a:endParaRPr lang="en-US" sz="1800" kern="1200" dirty="0"/>
        </a:p>
      </dsp:txBody>
      <dsp:txXfrm>
        <a:off x="5776613" y="375331"/>
        <a:ext cx="2035303" cy="1185369"/>
      </dsp:txXfrm>
    </dsp:sp>
    <dsp:sp modelId="{6DFE438C-B53B-476B-9F13-A6AD590333E7}">
      <dsp:nvSpPr>
        <dsp:cNvPr id="0" name=""/>
        <dsp:cNvSpPr/>
      </dsp:nvSpPr>
      <dsp:spPr>
        <a:xfrm>
          <a:off x="5950640" y="1597580"/>
          <a:ext cx="210906" cy="847448"/>
        </a:xfrm>
        <a:custGeom>
          <a:avLst/>
          <a:gdLst/>
          <a:ahLst/>
          <a:cxnLst/>
          <a:rect l="0" t="0" r="0" b="0"/>
          <a:pathLst>
            <a:path>
              <a:moveTo>
                <a:pt x="0" y="0"/>
              </a:moveTo>
              <a:lnTo>
                <a:pt x="0" y="847448"/>
              </a:lnTo>
              <a:lnTo>
                <a:pt x="210906" y="84744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852893-86B3-4A74-84D9-D46A7793309A}">
      <dsp:nvSpPr>
        <dsp:cNvPr id="0" name=""/>
        <dsp:cNvSpPr/>
      </dsp:nvSpPr>
      <dsp:spPr>
        <a:xfrm>
          <a:off x="6161546" y="1880062"/>
          <a:ext cx="1807889" cy="11299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a:t>Hanketuki 30 pv</a:t>
          </a:r>
          <a:endParaRPr lang="en-US" sz="1800" kern="1200" dirty="0"/>
        </a:p>
      </dsp:txBody>
      <dsp:txXfrm>
        <a:off x="6194641" y="1913157"/>
        <a:ext cx="1741699" cy="1063741"/>
      </dsp:txXfrm>
    </dsp:sp>
    <dsp:sp modelId="{64D4F141-F6F6-4338-BFD1-42779043A8E0}">
      <dsp:nvSpPr>
        <dsp:cNvPr id="0" name=""/>
        <dsp:cNvSpPr/>
      </dsp:nvSpPr>
      <dsp:spPr>
        <a:xfrm>
          <a:off x="5950640" y="1597580"/>
          <a:ext cx="210906" cy="2259862"/>
        </a:xfrm>
        <a:custGeom>
          <a:avLst/>
          <a:gdLst/>
          <a:ahLst/>
          <a:cxnLst/>
          <a:rect l="0" t="0" r="0" b="0"/>
          <a:pathLst>
            <a:path>
              <a:moveTo>
                <a:pt x="0" y="0"/>
              </a:moveTo>
              <a:lnTo>
                <a:pt x="0" y="2259862"/>
              </a:lnTo>
              <a:lnTo>
                <a:pt x="210906" y="22598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E424EA-3ACD-46BB-9154-F653F1FE2A07}">
      <dsp:nvSpPr>
        <dsp:cNvPr id="0" name=""/>
        <dsp:cNvSpPr/>
      </dsp:nvSpPr>
      <dsp:spPr>
        <a:xfrm>
          <a:off x="6161546" y="3292476"/>
          <a:ext cx="1807889" cy="11299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a:t>Yritystuki 23 pv</a:t>
          </a:r>
          <a:endParaRPr lang="en-US" sz="1800" kern="1200" dirty="0"/>
        </a:p>
      </dsp:txBody>
      <dsp:txXfrm>
        <a:off x="6194641" y="3325571"/>
        <a:ext cx="1741699" cy="1063741"/>
      </dsp:txXfrm>
    </dsp:sp>
    <dsp:sp modelId="{2E5760E4-17AA-4384-B6BA-D37060350242}">
      <dsp:nvSpPr>
        <dsp:cNvPr id="0" name=""/>
        <dsp:cNvSpPr/>
      </dsp:nvSpPr>
      <dsp:spPr>
        <a:xfrm>
          <a:off x="8413761" y="338452"/>
          <a:ext cx="2344900" cy="129281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a:t>Asiakkaan täydennysaika</a:t>
          </a:r>
        </a:p>
        <a:p>
          <a:pPr marL="0" lvl="0" indent="0" algn="ctr" defTabSz="800100">
            <a:lnSpc>
              <a:spcPct val="90000"/>
            </a:lnSpc>
            <a:spcBef>
              <a:spcPct val="0"/>
            </a:spcBef>
            <a:spcAft>
              <a:spcPct val="35000"/>
            </a:spcAft>
            <a:buNone/>
          </a:pPr>
          <a:r>
            <a:rPr lang="fi-FI" sz="1800" kern="1200" dirty="0"/>
            <a:t>Mediaani 8 pv</a:t>
          </a:r>
          <a:endParaRPr lang="en-US" sz="1800" kern="1200" dirty="0"/>
        </a:p>
      </dsp:txBody>
      <dsp:txXfrm>
        <a:off x="8451626" y="376317"/>
        <a:ext cx="2269170" cy="1217080"/>
      </dsp:txXfrm>
    </dsp:sp>
    <dsp:sp modelId="{23E9CE40-3DC4-499F-BC69-F8E1FC46FAF5}">
      <dsp:nvSpPr>
        <dsp:cNvPr id="0" name=""/>
        <dsp:cNvSpPr/>
      </dsp:nvSpPr>
      <dsp:spPr>
        <a:xfrm>
          <a:off x="8648251" y="1631263"/>
          <a:ext cx="234490" cy="847448"/>
        </a:xfrm>
        <a:custGeom>
          <a:avLst/>
          <a:gdLst/>
          <a:ahLst/>
          <a:cxnLst/>
          <a:rect l="0" t="0" r="0" b="0"/>
          <a:pathLst>
            <a:path>
              <a:moveTo>
                <a:pt x="0" y="0"/>
              </a:moveTo>
              <a:lnTo>
                <a:pt x="0" y="847448"/>
              </a:lnTo>
              <a:lnTo>
                <a:pt x="234490" y="84744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756E4C-A078-48A5-A823-00D6CA3BFDA1}">
      <dsp:nvSpPr>
        <dsp:cNvPr id="0" name=""/>
        <dsp:cNvSpPr/>
      </dsp:nvSpPr>
      <dsp:spPr>
        <a:xfrm>
          <a:off x="8882741" y="1913746"/>
          <a:ext cx="1807889" cy="11299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a:t>Hanketuki 8 pv</a:t>
          </a:r>
          <a:endParaRPr lang="en-US" sz="1800" kern="1200" dirty="0"/>
        </a:p>
      </dsp:txBody>
      <dsp:txXfrm>
        <a:off x="8915836" y="1946841"/>
        <a:ext cx="1741699" cy="1063741"/>
      </dsp:txXfrm>
    </dsp:sp>
    <dsp:sp modelId="{D3EC2CF7-736F-47B9-96D5-2510973B6F8D}">
      <dsp:nvSpPr>
        <dsp:cNvPr id="0" name=""/>
        <dsp:cNvSpPr/>
      </dsp:nvSpPr>
      <dsp:spPr>
        <a:xfrm>
          <a:off x="8648251" y="1631263"/>
          <a:ext cx="234490" cy="2259862"/>
        </a:xfrm>
        <a:custGeom>
          <a:avLst/>
          <a:gdLst/>
          <a:ahLst/>
          <a:cxnLst/>
          <a:rect l="0" t="0" r="0" b="0"/>
          <a:pathLst>
            <a:path>
              <a:moveTo>
                <a:pt x="0" y="0"/>
              </a:moveTo>
              <a:lnTo>
                <a:pt x="0" y="2259862"/>
              </a:lnTo>
              <a:lnTo>
                <a:pt x="234490" y="22598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B820C-B0A6-4D75-B874-BDD85214F7A1}">
      <dsp:nvSpPr>
        <dsp:cNvPr id="0" name=""/>
        <dsp:cNvSpPr/>
      </dsp:nvSpPr>
      <dsp:spPr>
        <a:xfrm>
          <a:off x="8882741" y="3326159"/>
          <a:ext cx="1807889" cy="11299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i-FI" sz="1800" kern="1200" dirty="0"/>
            <a:t>Yritystuki 7 pv</a:t>
          </a:r>
          <a:endParaRPr lang="en-US" sz="1800" kern="1200" dirty="0"/>
        </a:p>
      </dsp:txBody>
      <dsp:txXfrm>
        <a:off x="8915836" y="3359254"/>
        <a:ext cx="1741699" cy="10637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496B437-A8EA-F1EB-F7DD-8EC3D6BE71D9}"/>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Tahoma" panose="020B0604030504040204" pitchFamily="34" charset="0"/>
              </a:defRPr>
            </a:lvl1pPr>
          </a:lstStyle>
          <a:p>
            <a:pPr>
              <a:defRPr/>
            </a:pPr>
            <a:endParaRPr lang="fi-FI"/>
          </a:p>
        </p:txBody>
      </p:sp>
      <p:sp>
        <p:nvSpPr>
          <p:cNvPr id="3" name="Päivämäärän paikkamerkki 2">
            <a:extLst>
              <a:ext uri="{FF2B5EF4-FFF2-40B4-BE49-F238E27FC236}">
                <a16:creationId xmlns:a16="http://schemas.microsoft.com/office/drawing/2014/main" id="{F1A2D340-B2FE-5BA2-F621-CA4D4917B02D}"/>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Tahoma" panose="020B0604030504040204" pitchFamily="34" charset="0"/>
              </a:defRPr>
            </a:lvl1pPr>
          </a:lstStyle>
          <a:p>
            <a:pPr>
              <a:defRPr/>
            </a:pPr>
            <a:fld id="{83FAE1C1-89E9-43E0-9B41-669591DCC9B0}" type="datetimeFigureOut">
              <a:rPr lang="fi-FI"/>
              <a:pPr>
                <a:defRPr/>
              </a:pPr>
              <a:t>4.2.2026</a:t>
            </a:fld>
            <a:endParaRPr lang="fi-FI" dirty="0"/>
          </a:p>
        </p:txBody>
      </p:sp>
      <p:sp>
        <p:nvSpPr>
          <p:cNvPr id="4" name="Alatunnisteen paikkamerkki 3">
            <a:extLst>
              <a:ext uri="{FF2B5EF4-FFF2-40B4-BE49-F238E27FC236}">
                <a16:creationId xmlns:a16="http://schemas.microsoft.com/office/drawing/2014/main" id="{8D225F49-0E2F-1202-EA8B-29048D34874E}"/>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ahoma" panose="020B0604030504040204" pitchFamily="34" charset="0"/>
              </a:defRPr>
            </a:lvl1pPr>
          </a:lstStyle>
          <a:p>
            <a:pPr>
              <a:defRPr/>
            </a:pPr>
            <a:endParaRPr lang="fi-FI"/>
          </a:p>
        </p:txBody>
      </p:sp>
      <p:sp>
        <p:nvSpPr>
          <p:cNvPr id="5" name="Dian numeron paikkamerkki 4">
            <a:extLst>
              <a:ext uri="{FF2B5EF4-FFF2-40B4-BE49-F238E27FC236}">
                <a16:creationId xmlns:a16="http://schemas.microsoft.com/office/drawing/2014/main" id="{18488C6F-688B-12DD-7FC9-AB58A9A18DF7}"/>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9870A07D-7779-4536-930F-7F99CA17BD60}" type="slidenum">
              <a:rPr lang="fi-FI" altLang="fi-FI"/>
              <a:pPr>
                <a:defRPr/>
              </a:pPr>
              <a:t>‹#›</a:t>
            </a:fld>
            <a:endParaRPr lang="fi-FI" altLang="fi-FI"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CB167F-261C-8F60-0967-CAC9947C207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Tahoma" panose="020B0604030504040204" pitchFamily="34" charset="0"/>
              </a:defRPr>
            </a:lvl1pPr>
          </a:lstStyle>
          <a:p>
            <a:pPr>
              <a:defRPr/>
            </a:pPr>
            <a:endParaRPr lang="en-US"/>
          </a:p>
        </p:txBody>
      </p:sp>
      <p:sp>
        <p:nvSpPr>
          <p:cNvPr id="3" name="Date Placeholder 2">
            <a:extLst>
              <a:ext uri="{FF2B5EF4-FFF2-40B4-BE49-F238E27FC236}">
                <a16:creationId xmlns:a16="http://schemas.microsoft.com/office/drawing/2014/main" id="{7BDAD1D1-0272-5494-5E0B-53D635E4CAD0}"/>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Tahoma" panose="020B0604030504040204" pitchFamily="34" charset="0"/>
              </a:defRPr>
            </a:lvl1pPr>
          </a:lstStyle>
          <a:p>
            <a:pPr>
              <a:defRPr/>
            </a:pPr>
            <a:fld id="{EECF5454-DB29-4E63-941A-4ED14BC5E505}" type="datetimeFigureOut">
              <a:rPr lang="hr-HR"/>
              <a:pPr>
                <a:defRPr/>
              </a:pPr>
              <a:t>4.2.2026.</a:t>
            </a:fld>
            <a:endParaRPr lang="hr-HR" dirty="0"/>
          </a:p>
        </p:txBody>
      </p:sp>
      <p:sp>
        <p:nvSpPr>
          <p:cNvPr id="4" name="Slide Image Placeholder 3">
            <a:extLst>
              <a:ext uri="{FF2B5EF4-FFF2-40B4-BE49-F238E27FC236}">
                <a16:creationId xmlns:a16="http://schemas.microsoft.com/office/drawing/2014/main" id="{C973E776-03F4-9BB1-6930-58CE752408F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CFD20952-67A8-2880-FA03-B26135D1CF05}"/>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8CCF9B6B-165F-0139-6C3F-DC91103F37EA}"/>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Tahoma" panose="020B060403050404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4DC4220-FEC8-5692-6B92-100F6D77C53A}"/>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48481509-20C5-42D7-947C-7734DF51C303}" type="slidenum">
              <a:rPr lang="uk-UA" altLang="fi-FI"/>
              <a:pPr>
                <a:defRPr/>
              </a:pPr>
              <a:t>‹#›</a:t>
            </a:fld>
            <a:endParaRPr lang="uk-UA" altLang="fi-F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ian kuvan paikkamerkki 1">
            <a:extLst>
              <a:ext uri="{FF2B5EF4-FFF2-40B4-BE49-F238E27FC236}">
                <a16:creationId xmlns:a16="http://schemas.microsoft.com/office/drawing/2014/main" id="{5B500241-D412-8A45-8627-782E044107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Huomautusten paikkamerkki 2">
            <a:extLst>
              <a:ext uri="{FF2B5EF4-FFF2-40B4-BE49-F238E27FC236}">
                <a16:creationId xmlns:a16="http://schemas.microsoft.com/office/drawing/2014/main" id="{71CC687B-40A7-FE6C-2395-AF8F39B71A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fi-FI" altLang="fi-FI"/>
          </a:p>
          <a:p>
            <a:pPr marL="171450" indent="-171450">
              <a:buFontTx/>
              <a:buChar char="-"/>
            </a:pPr>
            <a:endParaRPr lang="fi-FI" altLang="fi-FI"/>
          </a:p>
        </p:txBody>
      </p:sp>
      <p:sp>
        <p:nvSpPr>
          <p:cNvPr id="48132" name="Dian numeron paikkamerkki 3">
            <a:extLst>
              <a:ext uri="{FF2B5EF4-FFF2-40B4-BE49-F238E27FC236}">
                <a16:creationId xmlns:a16="http://schemas.microsoft.com/office/drawing/2014/main" id="{EE2DC7C9-27DF-1ED7-85CB-4B362D2F47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D3B483-374C-47E5-84A1-A7FE247F58BE}" type="slidenum">
              <a:rPr lang="uk-UA" altLang="fi-FI" smtClean="0">
                <a:latin typeface="Tahoma" panose="020B0604030504040204" pitchFamily="34" charset="0"/>
              </a:rPr>
              <a:pPr/>
              <a:t>3</a:t>
            </a:fld>
            <a:endParaRPr lang="uk-UA" altLang="fi-FI">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ian kuvan paikkamerkki 1">
            <a:extLst>
              <a:ext uri="{FF2B5EF4-FFF2-40B4-BE49-F238E27FC236}">
                <a16:creationId xmlns:a16="http://schemas.microsoft.com/office/drawing/2014/main" id="{2A79EEFA-4926-262D-DAC0-8A4BF1C78B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Huomautusten paikkamerkki 2">
            <a:extLst>
              <a:ext uri="{FF2B5EF4-FFF2-40B4-BE49-F238E27FC236}">
                <a16:creationId xmlns:a16="http://schemas.microsoft.com/office/drawing/2014/main" id="{56DE15FA-47C5-F316-10CB-13B0F4322D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fi-FI" altLang="fi-FI"/>
              <a:t>Sama jakauma keväällä</a:t>
            </a:r>
          </a:p>
        </p:txBody>
      </p:sp>
      <p:sp>
        <p:nvSpPr>
          <p:cNvPr id="71684" name="Dian numeron paikkamerkki 3">
            <a:extLst>
              <a:ext uri="{FF2B5EF4-FFF2-40B4-BE49-F238E27FC236}">
                <a16:creationId xmlns:a16="http://schemas.microsoft.com/office/drawing/2014/main" id="{BD77BE38-B928-44CA-7F30-4A6E5BF7C9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BA4CA8-3138-4DB9-9BE6-A449D95B2CD3}" type="slidenum">
              <a:rPr lang="uk-UA" altLang="fi-FI" smtClean="0">
                <a:latin typeface="Tahoma" panose="020B0604030504040204" pitchFamily="34" charset="0"/>
              </a:rPr>
              <a:pPr/>
              <a:t>18</a:t>
            </a:fld>
            <a:endParaRPr lang="uk-UA" altLang="fi-FI">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n kuvan paikkamerkki 1">
            <a:extLst>
              <a:ext uri="{FF2B5EF4-FFF2-40B4-BE49-F238E27FC236}">
                <a16:creationId xmlns:a16="http://schemas.microsoft.com/office/drawing/2014/main" id="{D06B353F-6AD2-BA6B-036D-29B6D09C14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Huomautusten paikkamerkki 2">
            <a:extLst>
              <a:ext uri="{FF2B5EF4-FFF2-40B4-BE49-F238E27FC236}">
                <a16:creationId xmlns:a16="http://schemas.microsoft.com/office/drawing/2014/main" id="{9C4D71D5-C0D9-0391-54E9-7FE869BBBA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fi-FI" altLang="fi-FI"/>
              <a:t>Pääasiassa sama jakauma keväällä</a:t>
            </a:r>
          </a:p>
          <a:p>
            <a:pPr marL="171450" indent="-171450">
              <a:buFontTx/>
              <a:buChar char="•"/>
            </a:pPr>
            <a:r>
              <a:rPr lang="fi-FI" altLang="fi-FI"/>
              <a:t>Kv-hakevat yritykset tuplaantuneet</a:t>
            </a:r>
          </a:p>
        </p:txBody>
      </p:sp>
      <p:sp>
        <p:nvSpPr>
          <p:cNvPr id="73732" name="Dian numeron paikkamerkki 3">
            <a:extLst>
              <a:ext uri="{FF2B5EF4-FFF2-40B4-BE49-F238E27FC236}">
                <a16:creationId xmlns:a16="http://schemas.microsoft.com/office/drawing/2014/main" id="{1CC46E03-9807-0B0D-B324-CD5B6FF83A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D54C08-36C2-48C1-87E5-81C4A72F0D0B}" type="slidenum">
              <a:rPr lang="uk-UA" altLang="fi-FI" smtClean="0">
                <a:latin typeface="Tahoma" panose="020B0604030504040204" pitchFamily="34" charset="0"/>
              </a:rPr>
              <a:pPr/>
              <a:t>19</a:t>
            </a:fld>
            <a:endParaRPr lang="uk-UA" altLang="fi-FI">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ian kuvan paikkamerkki 1">
            <a:extLst>
              <a:ext uri="{FF2B5EF4-FFF2-40B4-BE49-F238E27FC236}">
                <a16:creationId xmlns:a16="http://schemas.microsoft.com/office/drawing/2014/main" id="{909AAB25-E7A9-F951-7E43-90BD2670AE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Huomautusten paikkamerkki 2">
            <a:extLst>
              <a:ext uri="{FF2B5EF4-FFF2-40B4-BE49-F238E27FC236}">
                <a16:creationId xmlns:a16="http://schemas.microsoft.com/office/drawing/2014/main" id="{A882C24D-6DBD-50C1-29FA-C4AE105D95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fi-FI" altLang="fi-FI"/>
              <a:t>Eniten hanke- ja yritystukia Pohjois-Pohjanmaalla</a:t>
            </a:r>
          </a:p>
          <a:p>
            <a:pPr marL="171450" indent="-171450">
              <a:buFontTx/>
              <a:buChar char="•"/>
            </a:pPr>
            <a:r>
              <a:rPr lang="fi-FI" altLang="fi-FI"/>
              <a:t>Vähiten hanketukia Kymenlaaksossa</a:t>
            </a:r>
          </a:p>
          <a:p>
            <a:pPr marL="171450" indent="-171450">
              <a:buFontTx/>
              <a:buChar char="•"/>
            </a:pPr>
            <a:r>
              <a:rPr lang="fi-FI" altLang="fi-FI"/>
              <a:t>Vähiten yritystukia Kanta-Hämeessä</a:t>
            </a:r>
          </a:p>
        </p:txBody>
      </p:sp>
      <p:sp>
        <p:nvSpPr>
          <p:cNvPr id="75780" name="Dian numeron paikkamerkki 3">
            <a:extLst>
              <a:ext uri="{FF2B5EF4-FFF2-40B4-BE49-F238E27FC236}">
                <a16:creationId xmlns:a16="http://schemas.microsoft.com/office/drawing/2014/main" id="{60606E4C-59C8-EA0E-ED4E-BDAD3C91CD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D9909F-7786-475F-8E91-977F3A3FE004}" type="slidenum">
              <a:rPr lang="uk-UA" altLang="fi-FI" smtClean="0">
                <a:latin typeface="Tahoma" panose="020B0604030504040204" pitchFamily="34" charset="0"/>
              </a:rPr>
              <a:pPr/>
              <a:t>20</a:t>
            </a:fld>
            <a:endParaRPr lang="uk-UA" altLang="fi-FI">
              <a:latin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ian kuvan paikkamerkki 1">
            <a:extLst>
              <a:ext uri="{FF2B5EF4-FFF2-40B4-BE49-F238E27FC236}">
                <a16:creationId xmlns:a16="http://schemas.microsoft.com/office/drawing/2014/main" id="{E75055C2-3294-6681-D4E1-4DAD7D4EB4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Huomautusten paikkamerkki 2">
            <a:extLst>
              <a:ext uri="{FF2B5EF4-FFF2-40B4-BE49-F238E27FC236}">
                <a16:creationId xmlns:a16="http://schemas.microsoft.com/office/drawing/2014/main" id="{903F6D74-F2B9-7639-42DB-2B9EF2329174}"/>
              </a:ext>
            </a:extLst>
          </p:cNvPr>
          <p:cNvSpPr>
            <a:spLocks noGrp="1"/>
          </p:cNvSpPr>
          <p:nvPr>
            <p:ph type="body" idx="1"/>
          </p:nvPr>
        </p:nvSpPr>
        <p:spPr/>
        <p:txBody>
          <a:bodyPr/>
          <a:lstStyle/>
          <a:p>
            <a:pPr marL="171450" indent="-171450">
              <a:buFont typeface="Arial" panose="020B0604020202020204" pitchFamily="34" charset="0"/>
              <a:buChar char="•"/>
              <a:defRPr/>
            </a:pPr>
            <a:r>
              <a:rPr lang="fi-FI" dirty="0"/>
              <a:t>24-25 alkuvuoden hankkeissa </a:t>
            </a:r>
          </a:p>
          <a:p>
            <a:pPr marL="628650" lvl="1" indent="-171450">
              <a:buFont typeface="Arial" panose="020B0604020202020204" pitchFamily="34" charset="0"/>
              <a:buChar char="•"/>
              <a:defRPr/>
            </a:pPr>
            <a:r>
              <a:rPr lang="fi-FI" dirty="0" err="1"/>
              <a:t>Leaderin</a:t>
            </a:r>
            <a:r>
              <a:rPr lang="fi-FI" dirty="0"/>
              <a:t> mediaani käsittelyaika 46 pv</a:t>
            </a:r>
          </a:p>
          <a:p>
            <a:pPr marL="628650" lvl="1" indent="-171450">
              <a:buFont typeface="Arial" panose="020B0604020202020204" pitchFamily="34" charset="0"/>
              <a:buChar char="•"/>
              <a:defRPr/>
            </a:pPr>
            <a:r>
              <a:rPr lang="fi-FI" dirty="0"/>
              <a:t>ELY-käsittelyaika mediaani 31 pv</a:t>
            </a:r>
          </a:p>
          <a:p>
            <a:pPr>
              <a:defRPr/>
            </a:pPr>
            <a:endParaRPr lang="fi-FI" dirty="0"/>
          </a:p>
        </p:txBody>
      </p:sp>
      <p:sp>
        <p:nvSpPr>
          <p:cNvPr id="78852" name="Dian numeron paikkamerkki 3">
            <a:extLst>
              <a:ext uri="{FF2B5EF4-FFF2-40B4-BE49-F238E27FC236}">
                <a16:creationId xmlns:a16="http://schemas.microsoft.com/office/drawing/2014/main" id="{EEE16A0B-3566-D6D3-4A52-E541C714E6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C00492-441D-4B15-9F20-5F5429B8C760}" type="slidenum">
              <a:rPr lang="uk-UA" altLang="fi-FI" smtClean="0">
                <a:latin typeface="Tahoma" panose="020B0604030504040204" pitchFamily="34" charset="0"/>
              </a:rPr>
              <a:pPr/>
              <a:t>22</a:t>
            </a:fld>
            <a:endParaRPr lang="uk-UA" altLang="fi-FI">
              <a:latin typeface="Tahom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ian kuvan paikkamerkki 1">
            <a:extLst>
              <a:ext uri="{FF2B5EF4-FFF2-40B4-BE49-F238E27FC236}">
                <a16:creationId xmlns:a16="http://schemas.microsoft.com/office/drawing/2014/main" id="{92BCC789-BD9C-AEE1-68D1-D48822F7CF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Huomautusten paikkamerkki 2">
            <a:extLst>
              <a:ext uri="{FF2B5EF4-FFF2-40B4-BE49-F238E27FC236}">
                <a16:creationId xmlns:a16="http://schemas.microsoft.com/office/drawing/2014/main" id="{A6200ED4-67E5-7C02-C87F-23DA253C4C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fi-FI" altLang="fi-FI"/>
              <a:t>Täydennyspyyntöjen määrä pysynyt suurin piirtein samana</a:t>
            </a:r>
          </a:p>
        </p:txBody>
      </p:sp>
      <p:sp>
        <p:nvSpPr>
          <p:cNvPr id="81924" name="Dian numeron paikkamerkki 3">
            <a:extLst>
              <a:ext uri="{FF2B5EF4-FFF2-40B4-BE49-F238E27FC236}">
                <a16:creationId xmlns:a16="http://schemas.microsoft.com/office/drawing/2014/main" id="{EB10F5CD-6872-F133-1621-08E0898FDC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50E042-1C99-4750-86DE-332014B8168E}" type="slidenum">
              <a:rPr lang="uk-UA" altLang="fi-FI" smtClean="0">
                <a:latin typeface="Tahoma" panose="020B0604030504040204" pitchFamily="34" charset="0"/>
              </a:rPr>
              <a:pPr/>
              <a:t>24</a:t>
            </a:fld>
            <a:endParaRPr lang="uk-UA" altLang="fi-FI">
              <a:latin typeface="Tahoma" panose="020B060403050404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ian kuvan paikkamerkki 1">
            <a:extLst>
              <a:ext uri="{FF2B5EF4-FFF2-40B4-BE49-F238E27FC236}">
                <a16:creationId xmlns:a16="http://schemas.microsoft.com/office/drawing/2014/main" id="{292023B9-B0D1-5878-744E-6BCE8FDA13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Huomautusten paikkamerkki 2">
            <a:extLst>
              <a:ext uri="{FF2B5EF4-FFF2-40B4-BE49-F238E27FC236}">
                <a16:creationId xmlns:a16="http://schemas.microsoft.com/office/drawing/2014/main" id="{D9D2A289-97F5-11BC-8051-726E4729D5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fi-FI" altLang="fi-FI"/>
              <a:t>Käsittelyaika vs. hankemäärä pieni: Pohjois-Pohjanmaalla, Satakunnassa, Hämeessä</a:t>
            </a:r>
          </a:p>
          <a:p>
            <a:pPr marL="171450" indent="-171450">
              <a:buFontTx/>
              <a:buChar char="-"/>
            </a:pPr>
            <a:r>
              <a:rPr lang="fi-FI" altLang="fi-FI"/>
              <a:t>Käsittelyaika vs. hankemäärä suuri: Pirkanmaa, Uusimaa, Varsinais-Suomi</a:t>
            </a:r>
          </a:p>
          <a:p>
            <a:pPr marL="171450" indent="-171450">
              <a:buFontTx/>
              <a:buChar char="-"/>
            </a:pPr>
            <a:r>
              <a:rPr lang="fi-FI" altLang="fi-FI"/>
              <a:t>Täydennyspyyntöjä erityisen paljon Pohjanmaalla, ja erityisen vähän Hämeessä</a:t>
            </a:r>
          </a:p>
        </p:txBody>
      </p:sp>
      <p:sp>
        <p:nvSpPr>
          <p:cNvPr id="86020" name="Dian numeron paikkamerkki 3">
            <a:extLst>
              <a:ext uri="{FF2B5EF4-FFF2-40B4-BE49-F238E27FC236}">
                <a16:creationId xmlns:a16="http://schemas.microsoft.com/office/drawing/2014/main" id="{B0B64321-2C99-6D93-4D82-8A85520C80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9FEB5C-A468-45DC-B42E-B4A447F14CA2}" type="slidenum">
              <a:rPr lang="uk-UA" altLang="fi-FI" smtClean="0">
                <a:latin typeface="Tahoma" panose="020B0604030504040204" pitchFamily="34" charset="0"/>
              </a:rPr>
              <a:pPr/>
              <a:t>27</a:t>
            </a:fld>
            <a:endParaRPr lang="uk-UA" altLang="fi-FI">
              <a:latin typeface="Tahoma" panose="020B060403050404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ian kuvan paikkamerkki 1">
            <a:extLst>
              <a:ext uri="{FF2B5EF4-FFF2-40B4-BE49-F238E27FC236}">
                <a16:creationId xmlns:a16="http://schemas.microsoft.com/office/drawing/2014/main" id="{43AB6E4A-505A-D8A7-CE79-59B2E8710D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Huomautusten paikkamerkki 2">
            <a:extLst>
              <a:ext uri="{FF2B5EF4-FFF2-40B4-BE49-F238E27FC236}">
                <a16:creationId xmlns:a16="http://schemas.microsoft.com/office/drawing/2014/main" id="{A619E7A0-E1DD-5FE1-B8B8-F2EFA3B0779F}"/>
              </a:ext>
            </a:extLst>
          </p:cNvPr>
          <p:cNvSpPr>
            <a:spLocks noGrp="1"/>
          </p:cNvSpPr>
          <p:nvPr>
            <p:ph type="body" idx="1"/>
          </p:nvPr>
        </p:nvSpPr>
        <p:spPr/>
        <p:txBody>
          <a:bodyPr/>
          <a:lstStyle/>
          <a:p>
            <a:pPr marL="171450" indent="-171450">
              <a:buFontTx/>
              <a:buChar char="-"/>
              <a:defRPr/>
            </a:pPr>
            <a:r>
              <a:rPr lang="fi-FI" dirty="0"/>
              <a:t>Käsittelyaika vs. hankemäärä pieni: Pohjois-Pohjanmaalla, Satakunnassa, Pirkanmaalla ja Etelä-Pohjanmaalla</a:t>
            </a:r>
          </a:p>
          <a:p>
            <a:pPr marL="171450" indent="-171450">
              <a:buFontTx/>
              <a:buChar char="-"/>
              <a:defRPr/>
            </a:pPr>
            <a:r>
              <a:rPr lang="fi-FI" dirty="0"/>
              <a:t>Käsittelyaika vs. hankemäärä suuri: Häme, Uusimaa, Pohjois-Karjala</a:t>
            </a:r>
          </a:p>
          <a:p>
            <a:pPr marL="171450" indent="-171450">
              <a:buFontTx/>
              <a:buChar char="-"/>
              <a:defRPr/>
            </a:pPr>
            <a:r>
              <a:rPr lang="fi-FI" dirty="0"/>
              <a:t>Täydennyspyyntöjä erityisen paljon Pirkanmaalla, ja erityisen vähän Hämeessä</a:t>
            </a:r>
          </a:p>
          <a:p>
            <a:pPr marL="171450" indent="-171450">
              <a:buFontTx/>
              <a:buChar char="-"/>
              <a:defRPr/>
            </a:pPr>
            <a:endParaRPr lang="fi-FI" dirty="0"/>
          </a:p>
          <a:p>
            <a:pPr>
              <a:defRPr/>
            </a:pPr>
            <a:endParaRPr lang="fi-FI" dirty="0"/>
          </a:p>
        </p:txBody>
      </p:sp>
      <p:sp>
        <p:nvSpPr>
          <p:cNvPr id="88068" name="Dian numeron paikkamerkki 3">
            <a:extLst>
              <a:ext uri="{FF2B5EF4-FFF2-40B4-BE49-F238E27FC236}">
                <a16:creationId xmlns:a16="http://schemas.microsoft.com/office/drawing/2014/main" id="{0282B187-F3FA-3309-5BA6-CDA7637011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09A178-3EE4-401F-8253-A95952741A85}" type="slidenum">
              <a:rPr lang="uk-UA" altLang="fi-FI" smtClean="0">
                <a:latin typeface="Tahoma" panose="020B0604030504040204" pitchFamily="34" charset="0"/>
              </a:rPr>
              <a:pPr/>
              <a:t>28</a:t>
            </a:fld>
            <a:endParaRPr lang="uk-UA" altLang="fi-FI">
              <a:latin typeface="Tahoma" panose="020B060403050404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n kuvan paikkamerkki 1">
            <a:extLst>
              <a:ext uri="{FF2B5EF4-FFF2-40B4-BE49-F238E27FC236}">
                <a16:creationId xmlns:a16="http://schemas.microsoft.com/office/drawing/2014/main" id="{ED95E5FE-D348-E5B7-1D02-CE67838BE5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Huomautusten paikkamerkki 2">
            <a:extLst>
              <a:ext uri="{FF2B5EF4-FFF2-40B4-BE49-F238E27FC236}">
                <a16:creationId xmlns:a16="http://schemas.microsoft.com/office/drawing/2014/main" id="{681C5B16-FEEF-E92E-911D-6A50220E59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fi-FI" altLang="fi-FI"/>
              <a:t>Painotus Leader-vaiheen käsittelyaikaan: Hämeessä, Satakunnassa ja Uudellamaalla</a:t>
            </a:r>
          </a:p>
          <a:p>
            <a:pPr marL="171450" indent="-171450">
              <a:buFontTx/>
              <a:buChar char="-"/>
            </a:pPr>
            <a:r>
              <a:rPr lang="fi-FI" altLang="fi-FI"/>
              <a:t>Painotus ELY-vaiheen käsittelyaikaan: Pirkanmaalla, Pohjois-Karjalassa, Pohjois-Pohjanmaalla</a:t>
            </a:r>
          </a:p>
          <a:p>
            <a:pPr marL="171450" indent="-171450">
              <a:buFontTx/>
              <a:buChar char="-"/>
            </a:pPr>
            <a:r>
              <a:rPr lang="fi-FI" altLang="fi-FI"/>
              <a:t>Täydennyspyyntöihin kuluu eniten aikaa: Etelä-Pohjanmaalla, Kaakkois-Suomessa, Varsinais-Suomessa ja Uudellamaalla</a:t>
            </a:r>
          </a:p>
        </p:txBody>
      </p:sp>
      <p:sp>
        <p:nvSpPr>
          <p:cNvPr id="90116" name="Dian numeron paikkamerkki 3">
            <a:extLst>
              <a:ext uri="{FF2B5EF4-FFF2-40B4-BE49-F238E27FC236}">
                <a16:creationId xmlns:a16="http://schemas.microsoft.com/office/drawing/2014/main" id="{82A3A67A-D12E-A4E9-F695-2DBACE6AA7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65A391-2319-4F39-BDC9-90866F16AAA3}" type="slidenum">
              <a:rPr lang="uk-UA" altLang="fi-FI" smtClean="0">
                <a:latin typeface="Tahoma" panose="020B0604030504040204" pitchFamily="34" charset="0"/>
              </a:rPr>
              <a:pPr/>
              <a:t>29</a:t>
            </a:fld>
            <a:endParaRPr lang="uk-UA" altLang="fi-FI">
              <a:latin typeface="Tahoma" panose="020B060403050404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ian kuvan paikkamerkki 1">
            <a:extLst>
              <a:ext uri="{FF2B5EF4-FFF2-40B4-BE49-F238E27FC236}">
                <a16:creationId xmlns:a16="http://schemas.microsoft.com/office/drawing/2014/main" id="{7B7C3EC6-E673-0D48-9408-3AA1E064B9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Huomautusten paikkamerkki 2">
            <a:extLst>
              <a:ext uri="{FF2B5EF4-FFF2-40B4-BE49-F238E27FC236}">
                <a16:creationId xmlns:a16="http://schemas.microsoft.com/office/drawing/2014/main" id="{7F33CE8F-0AAA-1AF2-90D0-25ECC46AFC17}"/>
              </a:ext>
            </a:extLst>
          </p:cNvPr>
          <p:cNvSpPr>
            <a:spLocks noGrp="1"/>
          </p:cNvSpPr>
          <p:nvPr>
            <p:ph type="body" idx="1"/>
          </p:nvPr>
        </p:nvSpPr>
        <p:spPr/>
        <p:txBody>
          <a:bodyPr/>
          <a:lstStyle/>
          <a:p>
            <a:pPr marL="171450" indent="-171450">
              <a:buFontTx/>
              <a:buChar char="-"/>
              <a:defRPr/>
            </a:pPr>
            <a:r>
              <a:rPr lang="fi-FI" dirty="0"/>
              <a:t>Painotus </a:t>
            </a:r>
            <a:r>
              <a:rPr lang="fi-FI" dirty="0" err="1"/>
              <a:t>Leader</a:t>
            </a:r>
            <a:r>
              <a:rPr lang="fi-FI" dirty="0"/>
              <a:t>-vaiheen käsittelyaikaan: Hämeessä, Satakunnassa, Pohjois-Savossa ja Uudellamaalla, pääosin samoin kuin hanketuissa</a:t>
            </a:r>
          </a:p>
          <a:p>
            <a:pPr marL="171450" indent="-171450">
              <a:buFontTx/>
              <a:buChar char="-"/>
              <a:defRPr/>
            </a:pPr>
            <a:r>
              <a:rPr lang="fi-FI" dirty="0"/>
              <a:t>Painotus ELY-vaiheen käsittelyaikaan: Pirkanmaalla, Pohjois-Karjalassa, Keski-Suomessa, pääosin samoin kuin hanketuissa</a:t>
            </a:r>
          </a:p>
          <a:p>
            <a:pPr marL="171450" indent="-171450">
              <a:buFontTx/>
              <a:buChar char="-"/>
              <a:defRPr/>
            </a:pPr>
            <a:r>
              <a:rPr lang="fi-FI" dirty="0"/>
              <a:t>Täydennyspyyntöihin kuluu eniten aikaa: Uudellamaalla, Satakunnassa, Hämeessä, Pohjanmaalla</a:t>
            </a:r>
          </a:p>
          <a:p>
            <a:pPr>
              <a:defRPr/>
            </a:pPr>
            <a:endParaRPr lang="fi-FI" dirty="0"/>
          </a:p>
        </p:txBody>
      </p:sp>
      <p:sp>
        <p:nvSpPr>
          <p:cNvPr id="92164" name="Dian numeron paikkamerkki 3">
            <a:extLst>
              <a:ext uri="{FF2B5EF4-FFF2-40B4-BE49-F238E27FC236}">
                <a16:creationId xmlns:a16="http://schemas.microsoft.com/office/drawing/2014/main" id="{18340D26-E506-F8AF-474A-E9E0941223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5068AF-C805-47BF-9924-898BFBE04F3E}" type="slidenum">
              <a:rPr lang="uk-UA" altLang="fi-FI" smtClean="0">
                <a:latin typeface="Tahoma" panose="020B0604030504040204" pitchFamily="34" charset="0"/>
              </a:rPr>
              <a:pPr/>
              <a:t>30</a:t>
            </a:fld>
            <a:endParaRPr lang="uk-UA" altLang="fi-FI">
              <a:latin typeface="Tahoma" panose="020B060403050404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an kuvan paikkamerkki 1">
            <a:extLst>
              <a:ext uri="{FF2B5EF4-FFF2-40B4-BE49-F238E27FC236}">
                <a16:creationId xmlns:a16="http://schemas.microsoft.com/office/drawing/2014/main" id="{82FCDD7B-B658-3A9C-BCA0-F72B8D56A1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Huomautusten paikkamerkki 2">
            <a:extLst>
              <a:ext uri="{FF2B5EF4-FFF2-40B4-BE49-F238E27FC236}">
                <a16:creationId xmlns:a16="http://schemas.microsoft.com/office/drawing/2014/main" id="{AB5DC464-C368-AF62-F6F2-4D332CD809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 Samat alueelliset erot kuin ELY-vertailussa</a:t>
            </a:r>
          </a:p>
        </p:txBody>
      </p:sp>
      <p:sp>
        <p:nvSpPr>
          <p:cNvPr id="94212" name="Dian numeron paikkamerkki 3">
            <a:extLst>
              <a:ext uri="{FF2B5EF4-FFF2-40B4-BE49-F238E27FC236}">
                <a16:creationId xmlns:a16="http://schemas.microsoft.com/office/drawing/2014/main" id="{33A95E1F-BBDE-7855-F0B7-01A539437E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DBA9A9-2315-408B-BFD4-E75A5765BC3A}" type="slidenum">
              <a:rPr lang="uk-UA" altLang="fi-FI" smtClean="0">
                <a:latin typeface="Tahoma" panose="020B0604030504040204" pitchFamily="34" charset="0"/>
              </a:rPr>
              <a:pPr/>
              <a:t>31</a:t>
            </a:fld>
            <a:endParaRPr lang="uk-UA" altLang="fi-FI">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n kuvan paikkamerkki 1">
            <a:extLst>
              <a:ext uri="{FF2B5EF4-FFF2-40B4-BE49-F238E27FC236}">
                <a16:creationId xmlns:a16="http://schemas.microsoft.com/office/drawing/2014/main" id="{C3F3AA37-3D23-62B3-C78B-237AF33257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Huomautusten paikkamerkki 2">
            <a:extLst>
              <a:ext uri="{FF2B5EF4-FFF2-40B4-BE49-F238E27FC236}">
                <a16:creationId xmlns:a16="http://schemas.microsoft.com/office/drawing/2014/main" id="{4E42E78B-4E7F-4F87-B811-D832E643D9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fi-FI" altLang="fi-FI"/>
          </a:p>
        </p:txBody>
      </p:sp>
      <p:sp>
        <p:nvSpPr>
          <p:cNvPr id="52228" name="Dian numeron paikkamerkki 3">
            <a:extLst>
              <a:ext uri="{FF2B5EF4-FFF2-40B4-BE49-F238E27FC236}">
                <a16:creationId xmlns:a16="http://schemas.microsoft.com/office/drawing/2014/main" id="{54C819AF-899C-C9BF-F5CB-742059FB25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FE5A21-183A-433D-8E8B-FAABF44CFEAB}" type="slidenum">
              <a:rPr lang="uk-UA" altLang="fi-FI" smtClean="0">
                <a:latin typeface="Tahoma" panose="020B0604030504040204" pitchFamily="34" charset="0"/>
              </a:rPr>
              <a:pPr/>
              <a:t>6</a:t>
            </a:fld>
            <a:endParaRPr lang="uk-UA" altLang="fi-FI">
              <a:latin typeface="Tahoma" panose="020B060403050404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a:extLst>
              <a:ext uri="{FF2B5EF4-FFF2-40B4-BE49-F238E27FC236}">
                <a16:creationId xmlns:a16="http://schemas.microsoft.com/office/drawing/2014/main" id="{1E0999AF-93CA-FA0A-9EFF-F8879451D6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Huomautusten paikkamerkki 2">
            <a:extLst>
              <a:ext uri="{FF2B5EF4-FFF2-40B4-BE49-F238E27FC236}">
                <a16:creationId xmlns:a16="http://schemas.microsoft.com/office/drawing/2014/main" id="{0851A6DE-C68C-ED8C-88F2-48FA3750B3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 Samat alueelliset erot kuin ELY-vertailussa</a:t>
            </a:r>
          </a:p>
          <a:p>
            <a:endParaRPr lang="fi-FI" altLang="fi-FI"/>
          </a:p>
        </p:txBody>
      </p:sp>
      <p:sp>
        <p:nvSpPr>
          <p:cNvPr id="96260" name="Dian numeron paikkamerkki 3">
            <a:extLst>
              <a:ext uri="{FF2B5EF4-FFF2-40B4-BE49-F238E27FC236}">
                <a16:creationId xmlns:a16="http://schemas.microsoft.com/office/drawing/2014/main" id="{6B2B4A1B-B917-9012-9A2A-38B6832317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CB23C6-26A4-4CE7-8FC2-B577EED93AEB}" type="slidenum">
              <a:rPr lang="uk-UA" altLang="fi-FI" smtClean="0">
                <a:latin typeface="Tahoma" panose="020B0604030504040204" pitchFamily="34" charset="0"/>
              </a:rPr>
              <a:pPr/>
              <a:t>32</a:t>
            </a:fld>
            <a:endParaRPr lang="uk-UA" altLang="fi-FI">
              <a:latin typeface="Tahoma" panose="020B060403050404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ian kuvan paikkamerkki 1">
            <a:extLst>
              <a:ext uri="{FF2B5EF4-FFF2-40B4-BE49-F238E27FC236}">
                <a16:creationId xmlns:a16="http://schemas.microsoft.com/office/drawing/2014/main" id="{3C9B35D8-29DB-3B99-C65A-4E4E3D4A40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Huomautusten paikkamerkki 2">
            <a:extLst>
              <a:ext uri="{FF2B5EF4-FFF2-40B4-BE49-F238E27FC236}">
                <a16:creationId xmlns:a16="http://schemas.microsoft.com/office/drawing/2014/main" id="{B8643AB3-6D04-BAD1-6488-430F69902B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 Samat alueelliset erot kuin ELY-vertailussa</a:t>
            </a:r>
          </a:p>
          <a:p>
            <a:endParaRPr lang="fi-FI" altLang="fi-FI"/>
          </a:p>
        </p:txBody>
      </p:sp>
      <p:sp>
        <p:nvSpPr>
          <p:cNvPr id="98308" name="Dian numeron paikkamerkki 3">
            <a:extLst>
              <a:ext uri="{FF2B5EF4-FFF2-40B4-BE49-F238E27FC236}">
                <a16:creationId xmlns:a16="http://schemas.microsoft.com/office/drawing/2014/main" id="{1BA8F235-5811-9311-FF10-67E1E7F227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C6C201-309E-4AC8-B6F9-497B5F640288}" type="slidenum">
              <a:rPr lang="uk-UA" altLang="fi-FI" smtClean="0">
                <a:latin typeface="Tahoma" panose="020B0604030504040204" pitchFamily="34" charset="0"/>
              </a:rPr>
              <a:pPr/>
              <a:t>33</a:t>
            </a:fld>
            <a:endParaRPr lang="uk-UA" altLang="fi-FI">
              <a:latin typeface="Tahoma" panose="020B060403050404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ian kuvan paikkamerkki 1">
            <a:extLst>
              <a:ext uri="{FF2B5EF4-FFF2-40B4-BE49-F238E27FC236}">
                <a16:creationId xmlns:a16="http://schemas.microsoft.com/office/drawing/2014/main" id="{33D54961-FDFD-693A-7B6E-A6BB92044B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Huomautusten paikkamerkki 2">
            <a:extLst>
              <a:ext uri="{FF2B5EF4-FFF2-40B4-BE49-F238E27FC236}">
                <a16:creationId xmlns:a16="http://schemas.microsoft.com/office/drawing/2014/main" id="{C4CE967A-5D20-8A49-B72E-1C648AB6A3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 Samat alueelliset erot kuin ELY-vertailussa</a:t>
            </a:r>
          </a:p>
          <a:p>
            <a:endParaRPr lang="fi-FI" altLang="fi-FI"/>
          </a:p>
        </p:txBody>
      </p:sp>
      <p:sp>
        <p:nvSpPr>
          <p:cNvPr id="100356" name="Dian numeron paikkamerkki 3">
            <a:extLst>
              <a:ext uri="{FF2B5EF4-FFF2-40B4-BE49-F238E27FC236}">
                <a16:creationId xmlns:a16="http://schemas.microsoft.com/office/drawing/2014/main" id="{43E19715-2695-935E-D914-ECA048DB54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93059C-C013-4908-93A5-DCA064DBB458}" type="slidenum">
              <a:rPr lang="uk-UA" altLang="fi-FI" smtClean="0">
                <a:latin typeface="Tahoma" panose="020B0604030504040204" pitchFamily="34" charset="0"/>
              </a:rPr>
              <a:pPr/>
              <a:t>34</a:t>
            </a:fld>
            <a:endParaRPr lang="uk-UA" altLang="fi-FI">
              <a:latin typeface="Tahoma" panose="020B060403050404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an kuvan paikkamerkki 1">
            <a:extLst>
              <a:ext uri="{FF2B5EF4-FFF2-40B4-BE49-F238E27FC236}">
                <a16:creationId xmlns:a16="http://schemas.microsoft.com/office/drawing/2014/main" id="{9718F5DA-9D87-6CF7-AD7B-790A29B516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Huomautusten paikkamerkki 2">
            <a:extLst>
              <a:ext uri="{FF2B5EF4-FFF2-40B4-BE49-F238E27FC236}">
                <a16:creationId xmlns:a16="http://schemas.microsoft.com/office/drawing/2014/main" id="{7ABA4734-0EDB-6720-669C-0F905EE98D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 Arvosana noussut hieman kevään jälkeen</a:t>
            </a:r>
          </a:p>
        </p:txBody>
      </p:sp>
      <p:sp>
        <p:nvSpPr>
          <p:cNvPr id="103428" name="Dian numeron paikkamerkki 3">
            <a:extLst>
              <a:ext uri="{FF2B5EF4-FFF2-40B4-BE49-F238E27FC236}">
                <a16:creationId xmlns:a16="http://schemas.microsoft.com/office/drawing/2014/main" id="{E54EBCC3-299C-29E7-6B74-1CCDB3F33A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4D6424-ACBD-44BF-93CF-75459D603190}" type="slidenum">
              <a:rPr lang="uk-UA" altLang="fi-FI" smtClean="0">
                <a:latin typeface="Tahoma" panose="020B0604030504040204" pitchFamily="34" charset="0"/>
              </a:rPr>
              <a:pPr/>
              <a:t>36</a:t>
            </a:fld>
            <a:endParaRPr lang="uk-UA" altLang="fi-FI">
              <a:latin typeface="Tahoma" panose="020B060403050404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ian kuvan paikkamerkki 1">
            <a:extLst>
              <a:ext uri="{FF2B5EF4-FFF2-40B4-BE49-F238E27FC236}">
                <a16:creationId xmlns:a16="http://schemas.microsoft.com/office/drawing/2014/main" id="{841614A1-E2F0-7CDF-E4A2-56227DBCD7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Huomautusten paikkamerkki 2">
            <a:extLst>
              <a:ext uri="{FF2B5EF4-FFF2-40B4-BE49-F238E27FC236}">
                <a16:creationId xmlns:a16="http://schemas.microsoft.com/office/drawing/2014/main" id="{DA7E7805-0586-14CF-7B88-9EE88F3EF3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 Arvosana pysynyt samana kevään jälkeen</a:t>
            </a:r>
          </a:p>
        </p:txBody>
      </p:sp>
      <p:sp>
        <p:nvSpPr>
          <p:cNvPr id="106500" name="Dian numeron paikkamerkki 3">
            <a:extLst>
              <a:ext uri="{FF2B5EF4-FFF2-40B4-BE49-F238E27FC236}">
                <a16:creationId xmlns:a16="http://schemas.microsoft.com/office/drawing/2014/main" id="{F7EF2BBA-D868-DD90-B047-065F8F7F32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E4AC6C-7E4F-4358-8937-AB7DB362CDD2}" type="slidenum">
              <a:rPr lang="uk-UA" altLang="fi-FI" smtClean="0">
                <a:latin typeface="Tahoma" panose="020B0604030504040204" pitchFamily="34" charset="0"/>
              </a:rPr>
              <a:pPr/>
              <a:t>38</a:t>
            </a:fld>
            <a:endParaRPr lang="uk-UA" altLang="fi-FI">
              <a:latin typeface="Tahoma" panose="020B060403050404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ian kuvan paikkamerkki 1">
            <a:extLst>
              <a:ext uri="{FF2B5EF4-FFF2-40B4-BE49-F238E27FC236}">
                <a16:creationId xmlns:a16="http://schemas.microsoft.com/office/drawing/2014/main" id="{8E8FC527-EBF2-88E5-EDA5-27C2EB0AD6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Huomautusten paikkamerkki 2">
            <a:extLst>
              <a:ext uri="{FF2B5EF4-FFF2-40B4-BE49-F238E27FC236}">
                <a16:creationId xmlns:a16="http://schemas.microsoft.com/office/drawing/2014/main" id="{728B015F-2AD9-5A9D-C088-BF96FA861A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 Arvosana noussut kevään jälkeen</a:t>
            </a:r>
          </a:p>
        </p:txBody>
      </p:sp>
      <p:sp>
        <p:nvSpPr>
          <p:cNvPr id="109572" name="Dian numeron paikkamerkki 3">
            <a:extLst>
              <a:ext uri="{FF2B5EF4-FFF2-40B4-BE49-F238E27FC236}">
                <a16:creationId xmlns:a16="http://schemas.microsoft.com/office/drawing/2014/main" id="{6571CCEA-3511-061C-5622-58BBC98B2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079AC9-7967-4FC4-A459-D22A692C103F}" type="slidenum">
              <a:rPr lang="uk-UA" altLang="fi-FI" smtClean="0">
                <a:latin typeface="Tahoma" panose="020B0604030504040204" pitchFamily="34" charset="0"/>
              </a:rPr>
              <a:pPr/>
              <a:t>40</a:t>
            </a:fld>
            <a:endParaRPr lang="uk-UA" altLang="fi-FI">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n kuvan paikkamerkki 1">
            <a:extLst>
              <a:ext uri="{FF2B5EF4-FFF2-40B4-BE49-F238E27FC236}">
                <a16:creationId xmlns:a16="http://schemas.microsoft.com/office/drawing/2014/main" id="{E24C2DAE-8270-1305-FD3F-30C0BAE51A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Huomautusten paikkamerkki 2">
            <a:extLst>
              <a:ext uri="{FF2B5EF4-FFF2-40B4-BE49-F238E27FC236}">
                <a16:creationId xmlns:a16="http://schemas.microsoft.com/office/drawing/2014/main" id="{FFD4563E-0CAD-EF16-0EA1-54A84AC8B4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a:p>
        </p:txBody>
      </p:sp>
      <p:sp>
        <p:nvSpPr>
          <p:cNvPr id="55300" name="Dian numeron paikkamerkki 3">
            <a:extLst>
              <a:ext uri="{FF2B5EF4-FFF2-40B4-BE49-F238E27FC236}">
                <a16:creationId xmlns:a16="http://schemas.microsoft.com/office/drawing/2014/main" id="{ABDC7552-F7A2-8238-A3D4-D25A90FBA3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63AD64-A2F4-4311-B9FF-DAB95A2DC655}" type="slidenum">
              <a:rPr lang="uk-UA" altLang="fi-FI" smtClean="0">
                <a:latin typeface="Tahoma" panose="020B0604030504040204" pitchFamily="34" charset="0"/>
              </a:rPr>
              <a:pPr/>
              <a:t>8</a:t>
            </a:fld>
            <a:endParaRPr lang="uk-UA" altLang="fi-FI">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n kuvan paikkamerkki 1">
            <a:extLst>
              <a:ext uri="{FF2B5EF4-FFF2-40B4-BE49-F238E27FC236}">
                <a16:creationId xmlns:a16="http://schemas.microsoft.com/office/drawing/2014/main" id="{A852E3FF-0716-0EA7-F1C1-4821F90E3C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Huomautusten paikkamerkki 2">
            <a:extLst>
              <a:ext uri="{FF2B5EF4-FFF2-40B4-BE49-F238E27FC236}">
                <a16:creationId xmlns:a16="http://schemas.microsoft.com/office/drawing/2014/main" id="{15D30CE1-04FD-D024-070A-FC719381DA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fi-FI" altLang="fi-FI"/>
              <a:t>Kevään jälkeen lisää sidontoja erityisesti yhteistyöhankkeisiin, euroissa</a:t>
            </a:r>
          </a:p>
        </p:txBody>
      </p:sp>
      <p:sp>
        <p:nvSpPr>
          <p:cNvPr id="57348" name="Dian numeron paikkamerkki 3">
            <a:extLst>
              <a:ext uri="{FF2B5EF4-FFF2-40B4-BE49-F238E27FC236}">
                <a16:creationId xmlns:a16="http://schemas.microsoft.com/office/drawing/2014/main" id="{ED003F4A-15F0-C952-E25E-9FFD84E487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B0BE43-9792-40D3-AC18-BC69E6BD7665}" type="slidenum">
              <a:rPr lang="uk-UA" altLang="fi-FI" smtClean="0">
                <a:latin typeface="Tahoma" panose="020B0604030504040204" pitchFamily="34" charset="0"/>
              </a:rPr>
              <a:pPr/>
              <a:t>9</a:t>
            </a:fld>
            <a:endParaRPr lang="uk-UA" altLang="fi-FI">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48481509-20C5-42D7-947C-7734DF51C303}" type="slidenum">
              <a:rPr lang="uk-UA" altLang="fi-FI" smtClean="0"/>
              <a:pPr>
                <a:defRPr/>
              </a:pPr>
              <a:t>13</a:t>
            </a:fld>
            <a:endParaRPr lang="uk-UA" altLang="fi-FI" dirty="0"/>
          </a:p>
        </p:txBody>
      </p:sp>
    </p:spTree>
    <p:extLst>
      <p:ext uri="{BB962C8B-B14F-4D97-AF65-F5344CB8AC3E}">
        <p14:creationId xmlns:p14="http://schemas.microsoft.com/office/powerpoint/2010/main" val="149303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n kuvan paikkamerkki 1">
            <a:extLst>
              <a:ext uri="{FF2B5EF4-FFF2-40B4-BE49-F238E27FC236}">
                <a16:creationId xmlns:a16="http://schemas.microsoft.com/office/drawing/2014/main" id="{AA0A3AE0-0D79-78CA-85F5-B394B76BF7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Huomautusten paikkamerkki 2">
            <a:extLst>
              <a:ext uri="{FF2B5EF4-FFF2-40B4-BE49-F238E27FC236}">
                <a16:creationId xmlns:a16="http://schemas.microsoft.com/office/drawing/2014/main" id="{8BA90A14-A8DF-778F-90EE-42E83AD9CE89}"/>
              </a:ext>
            </a:extLst>
          </p:cNvPr>
          <p:cNvSpPr>
            <a:spLocks noGrp="1"/>
          </p:cNvSpPr>
          <p:nvPr>
            <p:ph type="body" idx="1"/>
          </p:nvPr>
        </p:nvSpPr>
        <p:spPr/>
        <p:txBody>
          <a:bodyPr/>
          <a:lstStyle/>
          <a:p>
            <a:pPr>
              <a:defRPr/>
            </a:pPr>
            <a:r>
              <a:rPr lang="fi-FI" dirty="0"/>
              <a:t>Kevään jälkeen:</a:t>
            </a:r>
          </a:p>
          <a:p>
            <a:pPr marL="171450" indent="-171450">
              <a:buFontTx/>
              <a:buChar char="-"/>
              <a:defRPr/>
            </a:pPr>
            <a:r>
              <a:rPr lang="fi-FI" dirty="0"/>
              <a:t>Innovatiiviseksi merkittyjä hankkeita 1000 lisää</a:t>
            </a:r>
          </a:p>
          <a:p>
            <a:pPr marL="171450" indent="-171450">
              <a:buFontTx/>
              <a:buChar char="-"/>
              <a:defRPr/>
            </a:pPr>
            <a:r>
              <a:rPr lang="fi-FI" dirty="0"/>
              <a:t>Maatalouden kokeilutukien määrä tuplaantunut</a:t>
            </a:r>
          </a:p>
        </p:txBody>
      </p:sp>
      <p:sp>
        <p:nvSpPr>
          <p:cNvPr id="63492" name="Dian numeron paikkamerkki 3">
            <a:extLst>
              <a:ext uri="{FF2B5EF4-FFF2-40B4-BE49-F238E27FC236}">
                <a16:creationId xmlns:a16="http://schemas.microsoft.com/office/drawing/2014/main" id="{7AE1BC86-D6B5-1ACE-D33C-AD71D876B1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0C5F68-E134-4A63-B2E7-2E33B55FCA4F}" type="slidenum">
              <a:rPr lang="uk-UA" altLang="fi-FI" smtClean="0">
                <a:latin typeface="Tahoma" panose="020B0604030504040204" pitchFamily="34" charset="0"/>
              </a:rPr>
              <a:pPr/>
              <a:t>14</a:t>
            </a:fld>
            <a:endParaRPr lang="uk-UA" altLang="fi-FI">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n kuvan paikkamerkki 1">
            <a:extLst>
              <a:ext uri="{FF2B5EF4-FFF2-40B4-BE49-F238E27FC236}">
                <a16:creationId xmlns:a16="http://schemas.microsoft.com/office/drawing/2014/main" id="{861459A4-920F-F885-BDC8-BEACC9FF60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Huomautusten paikkamerkki 2">
            <a:extLst>
              <a:ext uri="{FF2B5EF4-FFF2-40B4-BE49-F238E27FC236}">
                <a16:creationId xmlns:a16="http://schemas.microsoft.com/office/drawing/2014/main" id="{BEBA7B3F-3080-B6BD-9C09-C504DEF6E6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a:t>Keväällä:</a:t>
            </a:r>
          </a:p>
          <a:p>
            <a:r>
              <a:rPr lang="fi-FI" altLang="fi-FI"/>
              <a:t>Talkootyötunteja </a:t>
            </a:r>
            <a:r>
              <a:rPr lang="fi-FI" altLang="fi-FI">
                <a:solidFill>
                  <a:srgbClr val="00B050"/>
                </a:solidFill>
              </a:rPr>
              <a:t>420 000 </a:t>
            </a:r>
            <a:r>
              <a:rPr lang="fi-FI" altLang="fi-FI"/>
              <a:t>(toteutunut </a:t>
            </a:r>
            <a:r>
              <a:rPr lang="fi-FI" altLang="fi-FI">
                <a:solidFill>
                  <a:schemeClr val="accent2"/>
                </a:solidFill>
              </a:rPr>
              <a:t>110 000</a:t>
            </a:r>
            <a:r>
              <a:rPr lang="fi-FI" altLang="fi-FI"/>
              <a:t>)</a:t>
            </a:r>
          </a:p>
          <a:p>
            <a:r>
              <a:rPr lang="fi-FI" altLang="fi-FI"/>
              <a:t>Työpaikat </a:t>
            </a:r>
            <a:r>
              <a:rPr lang="fi-FI" altLang="fi-FI">
                <a:solidFill>
                  <a:srgbClr val="00B050"/>
                </a:solidFill>
              </a:rPr>
              <a:t>1 900 </a:t>
            </a:r>
            <a:r>
              <a:rPr lang="fi-FI" altLang="fi-FI"/>
              <a:t>(toteutunut </a:t>
            </a:r>
            <a:r>
              <a:rPr lang="fi-FI" altLang="fi-FI">
                <a:solidFill>
                  <a:schemeClr val="accent2"/>
                </a:solidFill>
              </a:rPr>
              <a:t>400</a:t>
            </a:r>
            <a:r>
              <a:rPr lang="fi-FI" altLang="fi-FI"/>
              <a:t>)</a:t>
            </a:r>
          </a:p>
          <a:p>
            <a:r>
              <a:rPr lang="fi-FI" altLang="fi-FI"/>
              <a:t>Tiedonvälityksestä hyötyviä henkilöitä </a:t>
            </a:r>
            <a:r>
              <a:rPr lang="fi-FI" altLang="fi-FI">
                <a:solidFill>
                  <a:srgbClr val="00B050"/>
                </a:solidFill>
              </a:rPr>
              <a:t>2 020 000 </a:t>
            </a:r>
            <a:r>
              <a:rPr lang="fi-FI" altLang="fi-FI"/>
              <a:t>(toteutunut </a:t>
            </a:r>
            <a:r>
              <a:rPr lang="fi-FI" altLang="fi-FI">
                <a:solidFill>
                  <a:schemeClr val="accent2"/>
                </a:solidFill>
              </a:rPr>
              <a:t>4 000 000</a:t>
            </a:r>
            <a:r>
              <a:rPr lang="fi-FI" altLang="fi-FI"/>
              <a:t>)</a:t>
            </a:r>
          </a:p>
          <a:p>
            <a:r>
              <a:rPr lang="fi-FI" altLang="fi-FI"/>
              <a:t>Ympäristö- tai ilmastotehokkuuden tiedonvälityksestä hyötyviä </a:t>
            </a:r>
            <a:r>
              <a:rPr lang="fi-FI" altLang="fi-FI">
                <a:solidFill>
                  <a:srgbClr val="00B050"/>
                </a:solidFill>
              </a:rPr>
              <a:t>250 000 </a:t>
            </a:r>
            <a:r>
              <a:rPr lang="fi-FI" altLang="fi-FI"/>
              <a:t>(toteutunut </a:t>
            </a:r>
            <a:r>
              <a:rPr lang="fi-FI" altLang="fi-FI">
                <a:solidFill>
                  <a:schemeClr val="accent2"/>
                </a:solidFill>
              </a:rPr>
              <a:t>12 500</a:t>
            </a:r>
            <a:r>
              <a:rPr lang="fi-FI" altLang="fi-FI"/>
              <a:t>)</a:t>
            </a:r>
          </a:p>
          <a:p>
            <a:r>
              <a:rPr lang="fi-FI" altLang="fi-FI"/>
              <a:t>Sosiaalisen osallisuuden hankkeiden piiriin kuuluvien henkilöitä </a:t>
            </a:r>
            <a:r>
              <a:rPr lang="fi-FI" altLang="fi-FI">
                <a:solidFill>
                  <a:srgbClr val="00B050"/>
                </a:solidFill>
              </a:rPr>
              <a:t>350 000 </a:t>
            </a:r>
            <a:r>
              <a:rPr lang="fi-FI" altLang="fi-FI"/>
              <a:t>(toteutunut </a:t>
            </a:r>
            <a:r>
              <a:rPr lang="fi-FI" altLang="fi-FI">
                <a:solidFill>
                  <a:schemeClr val="accent2"/>
                </a:solidFill>
              </a:rPr>
              <a:t>45 000</a:t>
            </a:r>
            <a:r>
              <a:rPr lang="fi-FI" altLang="fi-FI"/>
              <a:t>)</a:t>
            </a:r>
          </a:p>
          <a:p>
            <a:pPr lvl="1"/>
            <a:r>
              <a:rPr lang="fi-FI" altLang="fi-FI"/>
              <a:t>Ikääntyvä väestö 58 000</a:t>
            </a:r>
          </a:p>
          <a:p>
            <a:pPr lvl="1"/>
            <a:r>
              <a:rPr lang="fi-FI" altLang="fi-FI"/>
              <a:t>Maahanmuuttajat ja pakolaiset 9 000</a:t>
            </a:r>
          </a:p>
          <a:p>
            <a:pPr lvl="1"/>
            <a:r>
              <a:rPr lang="fi-FI" altLang="fi-FI"/>
              <a:t>Naiset 94 000</a:t>
            </a:r>
          </a:p>
          <a:p>
            <a:pPr lvl="1"/>
            <a:r>
              <a:rPr lang="fi-FI" altLang="fi-FI"/>
              <a:t>Nuoret 160 000</a:t>
            </a:r>
          </a:p>
          <a:p>
            <a:pPr lvl="1"/>
            <a:r>
              <a:rPr lang="fi-FI" altLang="fi-FI"/>
              <a:t>Muut vähemmistöt 30 000</a:t>
            </a:r>
          </a:p>
          <a:p>
            <a:endParaRPr lang="fi-FI" altLang="fi-FI"/>
          </a:p>
          <a:p>
            <a:r>
              <a:rPr lang="fi-FI" altLang="fi-FI"/>
              <a:t> </a:t>
            </a:r>
          </a:p>
        </p:txBody>
      </p:sp>
      <p:sp>
        <p:nvSpPr>
          <p:cNvPr id="65540" name="Dian numeron paikkamerkki 3">
            <a:extLst>
              <a:ext uri="{FF2B5EF4-FFF2-40B4-BE49-F238E27FC236}">
                <a16:creationId xmlns:a16="http://schemas.microsoft.com/office/drawing/2014/main" id="{FF13EFF1-1BC9-2459-9826-52A3EC21DC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3CBFCC-5AB8-4761-8E26-FCAC01225252}" type="slidenum">
              <a:rPr lang="uk-UA" altLang="fi-FI" smtClean="0">
                <a:latin typeface="Tahoma" panose="020B0604030504040204" pitchFamily="34" charset="0"/>
              </a:rPr>
              <a:pPr/>
              <a:t>15</a:t>
            </a:fld>
            <a:endParaRPr lang="uk-UA" altLang="fi-FI">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n kuvan paikkamerkki 1">
            <a:extLst>
              <a:ext uri="{FF2B5EF4-FFF2-40B4-BE49-F238E27FC236}">
                <a16:creationId xmlns:a16="http://schemas.microsoft.com/office/drawing/2014/main" id="{CBCBBBD7-B666-09CA-4A3C-7FC2B2B9A6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Huomautusten paikkamerkki 2">
            <a:extLst>
              <a:ext uri="{FF2B5EF4-FFF2-40B4-BE49-F238E27FC236}">
                <a16:creationId xmlns:a16="http://schemas.microsoft.com/office/drawing/2014/main" id="{E7303158-0DD5-D46E-8788-2E1A0AC362F7}"/>
              </a:ext>
            </a:extLst>
          </p:cNvPr>
          <p:cNvSpPr>
            <a:spLocks noGrp="1"/>
          </p:cNvSpPr>
          <p:nvPr>
            <p:ph type="body" idx="1"/>
          </p:nvPr>
        </p:nvSpPr>
        <p:spPr/>
        <p:txBody>
          <a:bodyPr/>
          <a:lstStyle/>
          <a:p>
            <a:pPr>
              <a:defRPr/>
            </a:pPr>
            <a:r>
              <a:rPr lang="fi-FI" dirty="0"/>
              <a:t>Keväällä:</a:t>
            </a:r>
          </a:p>
          <a:p>
            <a:pPr>
              <a:defRPr/>
            </a:pPr>
            <a:r>
              <a:rPr lang="fi-FI" dirty="0"/>
              <a:t>Hankkeen ympäristö- ja ilmastotoimia (sekä niihin liittyviä rakennelmia) </a:t>
            </a:r>
            <a:r>
              <a:rPr lang="fi-FI" dirty="0">
                <a:solidFill>
                  <a:srgbClr val="00B050"/>
                </a:solidFill>
              </a:rPr>
              <a:t>137 000 </a:t>
            </a:r>
            <a:r>
              <a:rPr lang="fi-FI" dirty="0"/>
              <a:t>(toteutunut </a:t>
            </a:r>
            <a:r>
              <a:rPr lang="fi-FI" dirty="0">
                <a:solidFill>
                  <a:schemeClr val="accent2"/>
                </a:solidFill>
              </a:rPr>
              <a:t>2 900</a:t>
            </a:r>
            <a:r>
              <a:rPr lang="fi-FI" dirty="0"/>
              <a:t>)</a:t>
            </a:r>
          </a:p>
          <a:p>
            <a:pPr lvl="1">
              <a:defRPr/>
            </a:pPr>
            <a:r>
              <a:rPr lang="fi-FI" dirty="0"/>
              <a:t>Energiansäästö, uusiutuvat energiamuodot ja kasvihuonekaasupäästöjen vähentäminen 33 000 </a:t>
            </a:r>
          </a:p>
          <a:p>
            <a:pPr lvl="1">
              <a:defRPr/>
            </a:pPr>
            <a:r>
              <a:rPr lang="fi-FI" dirty="0"/>
              <a:t>Luonnon monimuotoisuuden edistäminen ja maisemanhoito, ml. vieraslajien poisto 1300</a:t>
            </a:r>
          </a:p>
          <a:p>
            <a:pPr lvl="1">
              <a:defRPr/>
            </a:pPr>
            <a:r>
              <a:rPr lang="fi-FI" dirty="0"/>
              <a:t>Vesistöjen kunnostus ja ravinnekuormituksen vähentäminen, ml. kosteikot 400</a:t>
            </a:r>
          </a:p>
          <a:p>
            <a:pPr lvl="1">
              <a:defRPr/>
            </a:pPr>
            <a:r>
              <a:rPr lang="fi-FI" dirty="0"/>
              <a:t>Muu ympäristö- ja ilmastotoimi 102 000</a:t>
            </a:r>
          </a:p>
          <a:p>
            <a:pPr>
              <a:defRPr/>
            </a:pPr>
            <a:r>
              <a:rPr lang="fi-FI" dirty="0"/>
              <a:t>Uusia ja kunnostettuja rakennuksia ja rakennelmia </a:t>
            </a:r>
            <a:r>
              <a:rPr lang="fi-FI" dirty="0">
                <a:solidFill>
                  <a:srgbClr val="00B050"/>
                </a:solidFill>
              </a:rPr>
              <a:t>8 200 </a:t>
            </a:r>
            <a:r>
              <a:rPr lang="fi-FI" dirty="0"/>
              <a:t>(toteutunut </a:t>
            </a:r>
            <a:r>
              <a:rPr lang="fi-FI" dirty="0">
                <a:solidFill>
                  <a:schemeClr val="accent2"/>
                </a:solidFill>
              </a:rPr>
              <a:t>1 400</a:t>
            </a:r>
            <a:r>
              <a:rPr lang="fi-FI" dirty="0"/>
              <a:t>)</a:t>
            </a:r>
            <a:endParaRPr lang="fi-FI" dirty="0">
              <a:solidFill>
                <a:schemeClr val="accent1">
                  <a:lumMod val="75000"/>
                </a:schemeClr>
              </a:solidFill>
            </a:endParaRPr>
          </a:p>
          <a:p>
            <a:pPr lvl="1">
              <a:defRPr/>
            </a:pPr>
            <a:r>
              <a:rPr lang="fi-FI" dirty="0"/>
              <a:t>Kylätalot ja kokoontumistilat 600</a:t>
            </a:r>
          </a:p>
          <a:p>
            <a:pPr lvl="1">
              <a:defRPr/>
            </a:pPr>
            <a:r>
              <a:rPr lang="fi-FI" dirty="0"/>
              <a:t>Harraste-, retkeily- ja liikuntapaikat 6500</a:t>
            </a:r>
          </a:p>
          <a:p>
            <a:pPr lvl="1">
              <a:defRPr/>
            </a:pPr>
            <a:r>
              <a:rPr lang="fi-FI" dirty="0"/>
              <a:t>Muu rakennus tai rakennelma 1100</a:t>
            </a:r>
          </a:p>
          <a:p>
            <a:pPr>
              <a:defRPr/>
            </a:pPr>
            <a:endParaRPr lang="fi-FI" b="1" dirty="0"/>
          </a:p>
        </p:txBody>
      </p:sp>
      <p:sp>
        <p:nvSpPr>
          <p:cNvPr id="67588" name="Dian numeron paikkamerkki 3">
            <a:extLst>
              <a:ext uri="{FF2B5EF4-FFF2-40B4-BE49-F238E27FC236}">
                <a16:creationId xmlns:a16="http://schemas.microsoft.com/office/drawing/2014/main" id="{037922D0-4903-E3F2-B7A9-B3A5BA49B6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83625F-85DD-413B-8842-3783398F5C80}" type="slidenum">
              <a:rPr lang="uk-UA" altLang="fi-FI" smtClean="0">
                <a:latin typeface="Tahoma" panose="020B0604030504040204" pitchFamily="34" charset="0"/>
              </a:rPr>
              <a:pPr/>
              <a:t>16</a:t>
            </a:fld>
            <a:endParaRPr lang="uk-UA" altLang="fi-FI">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an kuvan paikkamerkki 1">
            <a:extLst>
              <a:ext uri="{FF2B5EF4-FFF2-40B4-BE49-F238E27FC236}">
                <a16:creationId xmlns:a16="http://schemas.microsoft.com/office/drawing/2014/main" id="{BB69289E-6C6E-F153-E0DE-245A9A8570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Huomautusten paikkamerkki 2">
            <a:extLst>
              <a:ext uri="{FF2B5EF4-FFF2-40B4-BE49-F238E27FC236}">
                <a16:creationId xmlns:a16="http://schemas.microsoft.com/office/drawing/2014/main" id="{F0BBBFB5-4A1E-EA40-3C76-85FF25D164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fi-FI" altLang="fi-FI"/>
              <a:t>Sama jakauma keväällä</a:t>
            </a:r>
          </a:p>
        </p:txBody>
      </p:sp>
      <p:sp>
        <p:nvSpPr>
          <p:cNvPr id="69636" name="Dian numeron paikkamerkki 3">
            <a:extLst>
              <a:ext uri="{FF2B5EF4-FFF2-40B4-BE49-F238E27FC236}">
                <a16:creationId xmlns:a16="http://schemas.microsoft.com/office/drawing/2014/main" id="{67F2CAE4-FFCE-B33E-849A-6D1B0D7E35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F003D8-5078-4752-87C6-BC839A112AAA}" type="slidenum">
              <a:rPr lang="uk-UA" altLang="fi-FI" smtClean="0">
                <a:latin typeface="Tahoma" panose="020B0604030504040204" pitchFamily="34" charset="0"/>
              </a:rPr>
              <a:pPr/>
              <a:t>17</a:t>
            </a:fld>
            <a:endParaRPr lang="uk-UA" altLang="fi-FI">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8.emf"/><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3.xml"/><Relationship Id="rId5" Type="http://schemas.openxmlformats.org/officeDocument/2006/relationships/image" Target="../media/image10.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8.emf"/><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3.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 Id="rId5" Type="http://schemas.openxmlformats.org/officeDocument/2006/relationships/image" Target="../media/image14.emf"/><Relationship Id="rId4" Type="http://schemas.openxmlformats.org/officeDocument/2006/relationships/image" Target="../media/image5.emf"/></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sältösivu">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noProof="0"/>
              <a:t>Muokkaa ots. perustyyl. napsautt.</a:t>
            </a:r>
            <a:endParaRPr lang="fi-FI" dirty="0"/>
          </a:p>
        </p:txBody>
      </p:sp>
      <p:sp>
        <p:nvSpPr>
          <p:cNvPr id="4" name="Sisällön paikkamerkki 3"/>
          <p:cNvSpPr>
            <a:spLocks noGrp="1"/>
          </p:cNvSpPr>
          <p:nvPr>
            <p:ph sz="quarter" idx="23"/>
          </p:nvPr>
        </p:nvSpPr>
        <p:spPr>
          <a:xfrm>
            <a:off x="719999" y="1440000"/>
            <a:ext cx="10750821" cy="4194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FCBFFC32-A250-D266-FF4C-08AF7A9E60BE}"/>
              </a:ext>
            </a:extLst>
          </p:cNvPr>
          <p:cNvSpPr>
            <a:spLocks noGrp="1"/>
          </p:cNvSpPr>
          <p:nvPr>
            <p:ph type="sldNum" sz="quarter" idx="24"/>
          </p:nvPr>
        </p:nvSpPr>
        <p:spPr/>
        <p:txBody>
          <a:bodyPr/>
          <a:lstStyle>
            <a:lvl1pPr>
              <a:defRPr/>
            </a:lvl1pPr>
          </a:lstStyle>
          <a:p>
            <a:pPr>
              <a:defRPr/>
            </a:pPr>
            <a:fld id="{3BAE3539-B98E-45E7-8DA5-8DB0A334CBEB}" type="slidenum">
              <a:rPr lang="fi-FI"/>
              <a:pPr>
                <a:defRPr/>
              </a:pPr>
              <a:t>‹#›</a:t>
            </a:fld>
            <a:endParaRPr lang="fi-FI" dirty="0"/>
          </a:p>
        </p:txBody>
      </p:sp>
    </p:spTree>
    <p:extLst>
      <p:ext uri="{BB962C8B-B14F-4D97-AF65-F5344CB8AC3E}">
        <p14:creationId xmlns:p14="http://schemas.microsoft.com/office/powerpoint/2010/main" val="25879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llinen sisältö vasemmalla">
    <p:spTree>
      <p:nvGrpSpPr>
        <p:cNvPr id="1" name=""/>
        <p:cNvGrpSpPr/>
        <p:nvPr/>
      </p:nvGrpSpPr>
      <p:grpSpPr>
        <a:xfrm>
          <a:off x="0" y="0"/>
          <a:ext cx="0" cy="0"/>
          <a:chOff x="0" y="0"/>
          <a:chExt cx="0" cy="0"/>
        </a:xfrm>
      </p:grpSpPr>
      <p:sp>
        <p:nvSpPr>
          <p:cNvPr id="4" name="Otsikko 3"/>
          <p:cNvSpPr>
            <a:spLocks noGrp="1"/>
          </p:cNvSpPr>
          <p:nvPr>
            <p:ph type="title"/>
          </p:nvPr>
        </p:nvSpPr>
        <p:spPr>
          <a:xfrm>
            <a:off x="6480000" y="720000"/>
            <a:ext cx="5040000" cy="576000"/>
          </a:xfrm>
        </p:spPr>
        <p:txBody>
          <a:bodyPr/>
          <a:lstStyle/>
          <a:p>
            <a:r>
              <a:rPr lang="fi-FI" noProof="0"/>
              <a:t>Muokkaa ots. perustyyl. napsautt.</a:t>
            </a:r>
            <a:endParaRPr lang="fi-FI" dirty="0"/>
          </a:p>
        </p:txBody>
      </p:sp>
      <p:sp>
        <p:nvSpPr>
          <p:cNvPr id="6" name="Sisällön paikkamerkki 5"/>
          <p:cNvSpPr>
            <a:spLocks noGrp="1"/>
          </p:cNvSpPr>
          <p:nvPr>
            <p:ph sz="quarter" idx="23"/>
          </p:nvPr>
        </p:nvSpPr>
        <p:spPr>
          <a:xfrm>
            <a:off x="256615" y="252413"/>
            <a:ext cx="5839385" cy="5380943"/>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Tekstin paikkamerkki 7"/>
          <p:cNvSpPr>
            <a:spLocks noGrp="1"/>
          </p:cNvSpPr>
          <p:nvPr>
            <p:ph type="body" sz="quarter" idx="24"/>
          </p:nvPr>
        </p:nvSpPr>
        <p:spPr>
          <a:xfrm>
            <a:off x="6480000" y="1440000"/>
            <a:ext cx="5040000" cy="4194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3BC3FC6D-F5AC-569B-9307-862CC705E7DB}"/>
              </a:ext>
            </a:extLst>
          </p:cNvPr>
          <p:cNvSpPr>
            <a:spLocks noGrp="1"/>
          </p:cNvSpPr>
          <p:nvPr>
            <p:ph type="sldNum" sz="quarter" idx="25"/>
          </p:nvPr>
        </p:nvSpPr>
        <p:spPr/>
        <p:txBody>
          <a:bodyPr/>
          <a:lstStyle>
            <a:lvl1pPr>
              <a:defRPr/>
            </a:lvl1pPr>
          </a:lstStyle>
          <a:p>
            <a:pPr>
              <a:defRPr/>
            </a:pPr>
            <a:fld id="{E4FA5476-4C61-4595-B74A-90C0CCE98EB7}" type="slidenum">
              <a:rPr lang="fi-FI"/>
              <a:pPr>
                <a:defRPr/>
              </a:pPr>
              <a:t>‹#›</a:t>
            </a:fld>
            <a:endParaRPr lang="fi-FI" dirty="0"/>
          </a:p>
        </p:txBody>
      </p:sp>
    </p:spTree>
    <p:extLst>
      <p:ext uri="{BB962C8B-B14F-4D97-AF65-F5344CB8AC3E}">
        <p14:creationId xmlns:p14="http://schemas.microsoft.com/office/powerpoint/2010/main" val="353313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paikka vasemmalla">
    <p:spTree>
      <p:nvGrpSpPr>
        <p:cNvPr id="1" name=""/>
        <p:cNvGrpSpPr/>
        <p:nvPr/>
      </p:nvGrpSpPr>
      <p:grpSpPr>
        <a:xfrm>
          <a:off x="0" y="0"/>
          <a:ext cx="0" cy="0"/>
          <a:chOff x="0" y="0"/>
          <a:chExt cx="0" cy="0"/>
        </a:xfrm>
      </p:grpSpPr>
      <p:sp>
        <p:nvSpPr>
          <p:cNvPr id="4" name="Otsikko 3"/>
          <p:cNvSpPr>
            <a:spLocks noGrp="1"/>
          </p:cNvSpPr>
          <p:nvPr>
            <p:ph type="title"/>
          </p:nvPr>
        </p:nvSpPr>
        <p:spPr>
          <a:xfrm>
            <a:off x="6480000" y="720000"/>
            <a:ext cx="5040000" cy="576000"/>
          </a:xfrm>
        </p:spPr>
        <p:txBody>
          <a:bodyPr/>
          <a:lstStyle/>
          <a:p>
            <a:r>
              <a:rPr lang="fi-FI" noProof="0"/>
              <a:t>Muokkaa ots. perustyyl. napsautt.</a:t>
            </a:r>
            <a:endParaRPr lang="fi-FI" dirty="0"/>
          </a:p>
        </p:txBody>
      </p:sp>
      <p:sp>
        <p:nvSpPr>
          <p:cNvPr id="3" name="Kuvan paikkamerkki 7"/>
          <p:cNvSpPr>
            <a:spLocks noGrp="1"/>
          </p:cNvSpPr>
          <p:nvPr>
            <p:ph type="pic" sz="quarter" idx="10"/>
          </p:nvPr>
        </p:nvSpPr>
        <p:spPr>
          <a:xfrm>
            <a:off x="249238" y="252413"/>
            <a:ext cx="5846762" cy="5584825"/>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r>
              <a:rPr lang="fi-FI" noProof="0"/>
              <a:t>Lisää kuva napsauttamalla kuvaketta</a:t>
            </a:r>
            <a:endParaRPr lang="fi-FI" noProof="0" dirty="0"/>
          </a:p>
        </p:txBody>
      </p:sp>
      <p:sp>
        <p:nvSpPr>
          <p:cNvPr id="8" name="Tekstin paikkamerkki 7"/>
          <p:cNvSpPr>
            <a:spLocks noGrp="1"/>
          </p:cNvSpPr>
          <p:nvPr>
            <p:ph type="body" sz="quarter" idx="24"/>
          </p:nvPr>
        </p:nvSpPr>
        <p:spPr>
          <a:xfrm>
            <a:off x="6480000" y="1440000"/>
            <a:ext cx="5040000" cy="4194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FBE6FA16-4AB0-D32E-8C08-B8016212993E}"/>
              </a:ext>
            </a:extLst>
          </p:cNvPr>
          <p:cNvSpPr>
            <a:spLocks noGrp="1"/>
          </p:cNvSpPr>
          <p:nvPr>
            <p:ph type="sldNum" sz="quarter" idx="25"/>
          </p:nvPr>
        </p:nvSpPr>
        <p:spPr/>
        <p:txBody>
          <a:bodyPr/>
          <a:lstStyle>
            <a:lvl1pPr>
              <a:defRPr/>
            </a:lvl1pPr>
          </a:lstStyle>
          <a:p>
            <a:pPr>
              <a:defRPr/>
            </a:pPr>
            <a:fld id="{17A7459F-209D-4206-91B5-69998EC07A8A}" type="slidenum">
              <a:rPr lang="fi-FI"/>
              <a:pPr>
                <a:defRPr/>
              </a:pPr>
              <a:t>‹#›</a:t>
            </a:fld>
            <a:endParaRPr lang="fi-FI" dirty="0"/>
          </a:p>
        </p:txBody>
      </p:sp>
    </p:spTree>
    <p:extLst>
      <p:ext uri="{BB962C8B-B14F-4D97-AF65-F5344CB8AC3E}">
        <p14:creationId xmlns:p14="http://schemas.microsoft.com/office/powerpoint/2010/main" val="270897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9" name="Otsikko 8"/>
          <p:cNvSpPr>
            <a:spLocks noGrp="1"/>
          </p:cNvSpPr>
          <p:nvPr>
            <p:ph type="title"/>
          </p:nvPr>
        </p:nvSpPr>
        <p:spPr/>
        <p:txBody>
          <a:bodyPr/>
          <a:lstStyle/>
          <a:p>
            <a:r>
              <a:rPr lang="fi-FI" noProof="0"/>
              <a:t>Muokkaa ots. perustyyl. napsautt.</a:t>
            </a:r>
            <a:endParaRPr lang="fi-FI" dirty="0"/>
          </a:p>
        </p:txBody>
      </p:sp>
      <p:sp>
        <p:nvSpPr>
          <p:cNvPr id="2" name="Dian numeron paikkamerkki 19">
            <a:extLst>
              <a:ext uri="{FF2B5EF4-FFF2-40B4-BE49-F238E27FC236}">
                <a16:creationId xmlns:a16="http://schemas.microsoft.com/office/drawing/2014/main" id="{B82AFC7F-147F-0616-C312-97E6C50E5342}"/>
              </a:ext>
            </a:extLst>
          </p:cNvPr>
          <p:cNvSpPr>
            <a:spLocks noGrp="1"/>
          </p:cNvSpPr>
          <p:nvPr>
            <p:ph type="sldNum" sz="quarter" idx="10"/>
          </p:nvPr>
        </p:nvSpPr>
        <p:spPr/>
        <p:txBody>
          <a:bodyPr/>
          <a:lstStyle>
            <a:lvl1pPr>
              <a:defRPr/>
            </a:lvl1pPr>
          </a:lstStyle>
          <a:p>
            <a:pPr>
              <a:defRPr/>
            </a:pPr>
            <a:fld id="{A5ABB46C-D0DB-4109-B131-E6A37BE6BA70}" type="slidenum">
              <a:rPr lang="fi-FI"/>
              <a:pPr>
                <a:defRPr/>
              </a:pPr>
              <a:t>‹#›</a:t>
            </a:fld>
            <a:endParaRPr lang="fi-FI" dirty="0"/>
          </a:p>
        </p:txBody>
      </p:sp>
    </p:spTree>
    <p:extLst>
      <p:ext uri="{BB962C8B-B14F-4D97-AF65-F5344CB8AC3E}">
        <p14:creationId xmlns:p14="http://schemas.microsoft.com/office/powerpoint/2010/main" val="571229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Dian numeron paikkamerkki 19">
            <a:extLst>
              <a:ext uri="{FF2B5EF4-FFF2-40B4-BE49-F238E27FC236}">
                <a16:creationId xmlns:a16="http://schemas.microsoft.com/office/drawing/2014/main" id="{8CCF5602-6F68-E37B-B1DC-CD031CF79F7E}"/>
              </a:ext>
            </a:extLst>
          </p:cNvPr>
          <p:cNvSpPr>
            <a:spLocks noGrp="1"/>
          </p:cNvSpPr>
          <p:nvPr>
            <p:ph type="sldNum" sz="quarter" idx="10"/>
          </p:nvPr>
        </p:nvSpPr>
        <p:spPr/>
        <p:txBody>
          <a:bodyPr/>
          <a:lstStyle>
            <a:lvl1pPr>
              <a:defRPr/>
            </a:lvl1pPr>
          </a:lstStyle>
          <a:p>
            <a:pPr>
              <a:defRPr/>
            </a:pPr>
            <a:fld id="{9DF2FA44-F9D5-4CA8-AF68-A02A1FE10F9B}" type="slidenum">
              <a:rPr lang="fi-FI"/>
              <a:pPr>
                <a:defRPr/>
              </a:pPr>
              <a:t>‹#›</a:t>
            </a:fld>
            <a:endParaRPr lang="fi-FI" dirty="0"/>
          </a:p>
        </p:txBody>
      </p:sp>
    </p:spTree>
    <p:extLst>
      <p:ext uri="{BB962C8B-B14F-4D97-AF65-F5344CB8AC3E}">
        <p14:creationId xmlns:p14="http://schemas.microsoft.com/office/powerpoint/2010/main" val="1484959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sivu">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noProof="0"/>
              <a:t>Muokkaa ots. perustyyl. napsautt.</a:t>
            </a:r>
            <a:endParaRPr lang="fi-FI" dirty="0"/>
          </a:p>
        </p:txBody>
      </p:sp>
      <p:sp>
        <p:nvSpPr>
          <p:cNvPr id="3" name="Sisällön paikkamerkki 3"/>
          <p:cNvSpPr>
            <a:spLocks noGrp="1"/>
          </p:cNvSpPr>
          <p:nvPr>
            <p:ph sz="quarter" idx="23"/>
          </p:nvPr>
        </p:nvSpPr>
        <p:spPr>
          <a:xfrm>
            <a:off x="720000" y="1440000"/>
            <a:ext cx="10756800"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001C334C-35CD-3650-81BF-1A3CDBF988B4}"/>
              </a:ext>
            </a:extLst>
          </p:cNvPr>
          <p:cNvSpPr>
            <a:spLocks noGrp="1"/>
          </p:cNvSpPr>
          <p:nvPr>
            <p:ph type="sldNum" sz="quarter" idx="24"/>
          </p:nvPr>
        </p:nvSpPr>
        <p:spPr/>
        <p:txBody>
          <a:bodyPr/>
          <a:lstStyle>
            <a:lvl1pPr>
              <a:defRPr/>
            </a:lvl1pPr>
          </a:lstStyle>
          <a:p>
            <a:pPr>
              <a:defRPr/>
            </a:pPr>
            <a:fld id="{6458B05D-299E-4E03-9143-9B52308542BB}" type="slidenum">
              <a:rPr lang="fi-FI"/>
              <a:pPr>
                <a:defRPr/>
              </a:pPr>
              <a:t>‹#›</a:t>
            </a:fld>
            <a:endParaRPr lang="fi-FI" dirty="0"/>
          </a:p>
        </p:txBody>
      </p:sp>
    </p:spTree>
    <p:extLst>
      <p:ext uri="{BB962C8B-B14F-4D97-AF65-F5344CB8AC3E}">
        <p14:creationId xmlns:p14="http://schemas.microsoft.com/office/powerpoint/2010/main" val="1293478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sivu vihreä">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5B802EC3-A6E6-48B6-8C07-FCD3EB729E74}"/>
              </a:ext>
            </a:extLst>
          </p:cNvPr>
          <p:cNvSpPr/>
          <p:nvPr userDrawn="1"/>
        </p:nvSpPr>
        <p:spPr>
          <a:xfrm>
            <a:off x="252413" y="255588"/>
            <a:ext cx="11687175" cy="5775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sp>
        <p:nvSpPr>
          <p:cNvPr id="5" name="Otsikko 4"/>
          <p:cNvSpPr>
            <a:spLocks noGrp="1"/>
          </p:cNvSpPr>
          <p:nvPr>
            <p:ph type="title"/>
          </p:nvPr>
        </p:nvSpPr>
        <p:spPr/>
        <p:txBody>
          <a:bodyPr/>
          <a:lstStyle>
            <a:lvl1pPr>
              <a:defRPr>
                <a:solidFill>
                  <a:schemeClr val="tx1"/>
                </a:solidFill>
              </a:defRPr>
            </a:lvl1pPr>
          </a:lstStyle>
          <a:p>
            <a:r>
              <a:rPr lang="fi-FI" noProof="0"/>
              <a:t>Muokkaa ots. perustyyl. napsautt.</a:t>
            </a:r>
            <a:endParaRPr lang="fi-FI" dirty="0"/>
          </a:p>
        </p:txBody>
      </p:sp>
      <p:sp>
        <p:nvSpPr>
          <p:cNvPr id="3" name="Sisällön paikkamerkki 3"/>
          <p:cNvSpPr>
            <a:spLocks noGrp="1"/>
          </p:cNvSpPr>
          <p:nvPr>
            <p:ph sz="quarter" idx="23"/>
          </p:nvPr>
        </p:nvSpPr>
        <p:spPr>
          <a:xfrm>
            <a:off x="720000" y="1440000"/>
            <a:ext cx="10764000"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ian numeron paikkamerkki 6">
            <a:extLst>
              <a:ext uri="{FF2B5EF4-FFF2-40B4-BE49-F238E27FC236}">
                <a16:creationId xmlns:a16="http://schemas.microsoft.com/office/drawing/2014/main" id="{3B01DC47-79BD-667D-976E-C3029594F91F}"/>
              </a:ext>
            </a:extLst>
          </p:cNvPr>
          <p:cNvSpPr>
            <a:spLocks noGrp="1"/>
          </p:cNvSpPr>
          <p:nvPr>
            <p:ph type="sldNum" sz="quarter" idx="24"/>
          </p:nvPr>
        </p:nvSpPr>
        <p:spPr/>
        <p:txBody>
          <a:bodyPr/>
          <a:lstStyle>
            <a:lvl1pPr>
              <a:defRPr/>
            </a:lvl1pPr>
          </a:lstStyle>
          <a:p>
            <a:pPr>
              <a:defRPr/>
            </a:pPr>
            <a:fld id="{B1DFF36C-FFFC-4792-AA96-24397B0AA953}" type="slidenum">
              <a:rPr lang="fi-FI"/>
              <a:pPr>
                <a:defRPr/>
              </a:pPr>
              <a:t>‹#›</a:t>
            </a:fld>
            <a:endParaRPr lang="fi-FI" dirty="0"/>
          </a:p>
        </p:txBody>
      </p:sp>
    </p:spTree>
    <p:extLst>
      <p:ext uri="{BB962C8B-B14F-4D97-AF65-F5344CB8AC3E}">
        <p14:creationId xmlns:p14="http://schemas.microsoft.com/office/powerpoint/2010/main" val="1583043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sivu sininen">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E0B779A0-8DEB-7662-0475-65C96D681362}"/>
              </a:ext>
            </a:extLst>
          </p:cNvPr>
          <p:cNvSpPr/>
          <p:nvPr userDrawn="1"/>
        </p:nvSpPr>
        <p:spPr>
          <a:xfrm>
            <a:off x="252413" y="255588"/>
            <a:ext cx="11687175" cy="5775325"/>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sp>
        <p:nvSpPr>
          <p:cNvPr id="5" name="Otsikko 4"/>
          <p:cNvSpPr>
            <a:spLocks noGrp="1"/>
          </p:cNvSpPr>
          <p:nvPr>
            <p:ph type="title"/>
          </p:nvPr>
        </p:nvSpPr>
        <p:spPr/>
        <p:txBody>
          <a:bodyPr/>
          <a:lstStyle>
            <a:lvl1pPr>
              <a:defRPr>
                <a:solidFill>
                  <a:schemeClr val="tx1"/>
                </a:solidFill>
              </a:defRPr>
            </a:lvl1pPr>
          </a:lstStyle>
          <a:p>
            <a:r>
              <a:rPr lang="fi-FI" noProof="0"/>
              <a:t>Muokkaa ots. perustyyl. napsautt.</a:t>
            </a:r>
            <a:endParaRPr lang="fi-FI" dirty="0"/>
          </a:p>
        </p:txBody>
      </p:sp>
      <p:sp>
        <p:nvSpPr>
          <p:cNvPr id="3" name="Sisällön paikkamerkki 3"/>
          <p:cNvSpPr>
            <a:spLocks noGrp="1"/>
          </p:cNvSpPr>
          <p:nvPr>
            <p:ph sz="quarter" idx="23"/>
          </p:nvPr>
        </p:nvSpPr>
        <p:spPr>
          <a:xfrm>
            <a:off x="720000" y="1440000"/>
            <a:ext cx="10764000"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ian numeron paikkamerkki 5">
            <a:extLst>
              <a:ext uri="{FF2B5EF4-FFF2-40B4-BE49-F238E27FC236}">
                <a16:creationId xmlns:a16="http://schemas.microsoft.com/office/drawing/2014/main" id="{A0364B80-DC85-60EE-A8CD-B72AD16843D8}"/>
              </a:ext>
            </a:extLst>
          </p:cNvPr>
          <p:cNvSpPr>
            <a:spLocks noGrp="1"/>
          </p:cNvSpPr>
          <p:nvPr>
            <p:ph type="sldNum" sz="quarter" idx="24"/>
          </p:nvPr>
        </p:nvSpPr>
        <p:spPr/>
        <p:txBody>
          <a:bodyPr/>
          <a:lstStyle>
            <a:lvl1pPr>
              <a:defRPr/>
            </a:lvl1pPr>
          </a:lstStyle>
          <a:p>
            <a:pPr>
              <a:defRPr/>
            </a:pPr>
            <a:fld id="{593A6B0C-57CA-45A7-A66D-798380AB73E6}" type="slidenum">
              <a:rPr lang="fi-FI"/>
              <a:pPr>
                <a:defRPr/>
              </a:pPr>
              <a:t>‹#›</a:t>
            </a:fld>
            <a:endParaRPr lang="fi-FI" dirty="0"/>
          </a:p>
        </p:txBody>
      </p:sp>
    </p:spTree>
    <p:extLst>
      <p:ext uri="{BB962C8B-B14F-4D97-AF65-F5344CB8AC3E}">
        <p14:creationId xmlns:p14="http://schemas.microsoft.com/office/powerpoint/2010/main" val="883574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sivu keltainen">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932240CF-8EAE-CDA1-A6ED-15E092A7202B}"/>
              </a:ext>
            </a:extLst>
          </p:cNvPr>
          <p:cNvSpPr/>
          <p:nvPr userDrawn="1"/>
        </p:nvSpPr>
        <p:spPr>
          <a:xfrm>
            <a:off x="252413" y="255588"/>
            <a:ext cx="11687175" cy="5775325"/>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sp>
        <p:nvSpPr>
          <p:cNvPr id="5" name="Otsikko 4"/>
          <p:cNvSpPr>
            <a:spLocks noGrp="1"/>
          </p:cNvSpPr>
          <p:nvPr>
            <p:ph type="title"/>
          </p:nvPr>
        </p:nvSpPr>
        <p:spPr/>
        <p:txBody>
          <a:bodyPr/>
          <a:lstStyle>
            <a:lvl1pPr>
              <a:defRPr>
                <a:solidFill>
                  <a:schemeClr val="tx1"/>
                </a:solidFill>
              </a:defRPr>
            </a:lvl1pPr>
          </a:lstStyle>
          <a:p>
            <a:r>
              <a:rPr lang="fi-FI" noProof="0"/>
              <a:t>Muokkaa ots. perustyyl. napsautt.</a:t>
            </a:r>
            <a:endParaRPr lang="fi-FI" dirty="0"/>
          </a:p>
        </p:txBody>
      </p:sp>
      <p:sp>
        <p:nvSpPr>
          <p:cNvPr id="3" name="Sisällön paikkamerkki 3"/>
          <p:cNvSpPr>
            <a:spLocks noGrp="1"/>
          </p:cNvSpPr>
          <p:nvPr>
            <p:ph sz="quarter" idx="23"/>
          </p:nvPr>
        </p:nvSpPr>
        <p:spPr>
          <a:xfrm>
            <a:off x="720000" y="1440000"/>
            <a:ext cx="10764000"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ian numeron paikkamerkki 5">
            <a:extLst>
              <a:ext uri="{FF2B5EF4-FFF2-40B4-BE49-F238E27FC236}">
                <a16:creationId xmlns:a16="http://schemas.microsoft.com/office/drawing/2014/main" id="{1FB5F955-A05E-BA22-4C61-FDFC62B07D2B}"/>
              </a:ext>
            </a:extLst>
          </p:cNvPr>
          <p:cNvSpPr>
            <a:spLocks noGrp="1"/>
          </p:cNvSpPr>
          <p:nvPr>
            <p:ph type="sldNum" sz="quarter" idx="24"/>
          </p:nvPr>
        </p:nvSpPr>
        <p:spPr/>
        <p:txBody>
          <a:bodyPr/>
          <a:lstStyle>
            <a:lvl1pPr>
              <a:defRPr/>
            </a:lvl1pPr>
          </a:lstStyle>
          <a:p>
            <a:pPr>
              <a:defRPr/>
            </a:pPr>
            <a:fld id="{E8BD92C5-6B79-4505-9447-36C63C3BFA52}" type="slidenum">
              <a:rPr lang="fi-FI"/>
              <a:pPr>
                <a:defRPr/>
              </a:pPr>
              <a:t>‹#›</a:t>
            </a:fld>
            <a:endParaRPr lang="fi-FI" dirty="0"/>
          </a:p>
        </p:txBody>
      </p:sp>
    </p:spTree>
    <p:extLst>
      <p:ext uri="{BB962C8B-B14F-4D97-AF65-F5344CB8AC3E}">
        <p14:creationId xmlns:p14="http://schemas.microsoft.com/office/powerpoint/2010/main" val="3806034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sivu punainen">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54770086-946B-7553-7747-E87C62A9B689}"/>
              </a:ext>
            </a:extLst>
          </p:cNvPr>
          <p:cNvSpPr/>
          <p:nvPr userDrawn="1"/>
        </p:nvSpPr>
        <p:spPr>
          <a:xfrm>
            <a:off x="252413" y="255588"/>
            <a:ext cx="11687175" cy="5775325"/>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sp>
        <p:nvSpPr>
          <p:cNvPr id="6" name="Otsikko 5"/>
          <p:cNvSpPr>
            <a:spLocks noGrp="1"/>
          </p:cNvSpPr>
          <p:nvPr>
            <p:ph type="title"/>
          </p:nvPr>
        </p:nvSpPr>
        <p:spPr/>
        <p:txBody>
          <a:bodyPr/>
          <a:lstStyle>
            <a:lvl1pPr>
              <a:defRPr>
                <a:solidFill>
                  <a:schemeClr val="tx1"/>
                </a:solidFill>
              </a:defRPr>
            </a:lvl1pPr>
          </a:lstStyle>
          <a:p>
            <a:r>
              <a:rPr lang="fi-FI" noProof="0"/>
              <a:t>Muokkaa ots. perustyyl. napsautt.</a:t>
            </a:r>
            <a:endParaRPr lang="fi-FI" dirty="0"/>
          </a:p>
        </p:txBody>
      </p:sp>
      <p:sp>
        <p:nvSpPr>
          <p:cNvPr id="3" name="Sisällön paikkamerkki 3"/>
          <p:cNvSpPr>
            <a:spLocks noGrp="1"/>
          </p:cNvSpPr>
          <p:nvPr>
            <p:ph sz="quarter" idx="23"/>
          </p:nvPr>
        </p:nvSpPr>
        <p:spPr>
          <a:xfrm>
            <a:off x="720000" y="1440000"/>
            <a:ext cx="10764000"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ian numeron paikkamerkki 4">
            <a:extLst>
              <a:ext uri="{FF2B5EF4-FFF2-40B4-BE49-F238E27FC236}">
                <a16:creationId xmlns:a16="http://schemas.microsoft.com/office/drawing/2014/main" id="{4F4BE8A9-79C1-4C2A-2EA2-560B04268932}"/>
              </a:ext>
            </a:extLst>
          </p:cNvPr>
          <p:cNvSpPr>
            <a:spLocks noGrp="1"/>
          </p:cNvSpPr>
          <p:nvPr>
            <p:ph type="sldNum" sz="quarter" idx="24"/>
          </p:nvPr>
        </p:nvSpPr>
        <p:spPr/>
        <p:txBody>
          <a:bodyPr/>
          <a:lstStyle>
            <a:lvl1pPr>
              <a:defRPr/>
            </a:lvl1pPr>
          </a:lstStyle>
          <a:p>
            <a:pPr>
              <a:defRPr/>
            </a:pPr>
            <a:fld id="{F562609A-C56C-448C-8DF5-D59FF2400F9C}" type="slidenum">
              <a:rPr lang="fi-FI"/>
              <a:pPr>
                <a:defRPr/>
              </a:pPr>
              <a:t>‹#›</a:t>
            </a:fld>
            <a:endParaRPr lang="fi-FI" dirty="0"/>
          </a:p>
        </p:txBody>
      </p:sp>
    </p:spTree>
    <p:extLst>
      <p:ext uri="{BB962C8B-B14F-4D97-AF65-F5344CB8AC3E}">
        <p14:creationId xmlns:p14="http://schemas.microsoft.com/office/powerpoint/2010/main" val="3219083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noProof="0"/>
              <a:t>Muokkaa ots. perustyyl. napsautt.</a:t>
            </a:r>
            <a:endParaRPr lang="fi-FI" dirty="0"/>
          </a:p>
        </p:txBody>
      </p:sp>
      <p:sp>
        <p:nvSpPr>
          <p:cNvPr id="3" name="Sisällön paikkamerkki 3"/>
          <p:cNvSpPr>
            <a:spLocks noGrp="1"/>
          </p:cNvSpPr>
          <p:nvPr>
            <p:ph sz="quarter" idx="23"/>
          </p:nvPr>
        </p:nvSpPr>
        <p:spPr>
          <a:xfrm>
            <a:off x="720000" y="1440000"/>
            <a:ext cx="5257800"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Sisällön paikkamerkki 3"/>
          <p:cNvSpPr>
            <a:spLocks noGrp="1"/>
          </p:cNvSpPr>
          <p:nvPr>
            <p:ph sz="quarter" idx="24"/>
          </p:nvPr>
        </p:nvSpPr>
        <p:spPr>
          <a:xfrm>
            <a:off x="6217104" y="1440000"/>
            <a:ext cx="5257800"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C325CF5E-FE5B-5008-00EC-73BE55746837}"/>
              </a:ext>
            </a:extLst>
          </p:cNvPr>
          <p:cNvSpPr>
            <a:spLocks noGrp="1"/>
          </p:cNvSpPr>
          <p:nvPr>
            <p:ph type="sldNum" sz="quarter" idx="25"/>
          </p:nvPr>
        </p:nvSpPr>
        <p:spPr/>
        <p:txBody>
          <a:bodyPr/>
          <a:lstStyle>
            <a:lvl1pPr>
              <a:defRPr/>
            </a:lvl1pPr>
          </a:lstStyle>
          <a:p>
            <a:pPr>
              <a:defRPr/>
            </a:pPr>
            <a:fld id="{FE2D3C09-8580-46F5-A3AA-115AB28EBCAB}" type="slidenum">
              <a:rPr lang="fi-FI"/>
              <a:pPr>
                <a:defRPr/>
              </a:pPr>
              <a:t>‹#›</a:t>
            </a:fld>
            <a:endParaRPr lang="fi-FI" dirty="0"/>
          </a:p>
        </p:txBody>
      </p:sp>
    </p:spTree>
    <p:extLst>
      <p:ext uri="{BB962C8B-B14F-4D97-AF65-F5344CB8AC3E}">
        <p14:creationId xmlns:p14="http://schemas.microsoft.com/office/powerpoint/2010/main" val="56656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sivu vihreä">
    <p:spTree>
      <p:nvGrpSpPr>
        <p:cNvPr id="1" name=""/>
        <p:cNvGrpSpPr/>
        <p:nvPr/>
      </p:nvGrpSpPr>
      <p:grpSpPr>
        <a:xfrm>
          <a:off x="0" y="0"/>
          <a:ext cx="0" cy="0"/>
          <a:chOff x="0" y="0"/>
          <a:chExt cx="0" cy="0"/>
        </a:xfrm>
      </p:grpSpPr>
      <p:sp>
        <p:nvSpPr>
          <p:cNvPr id="2" name="Suorakulmio 1" descr="&quot;&quot;">
            <a:extLst>
              <a:ext uri="{FF2B5EF4-FFF2-40B4-BE49-F238E27FC236}">
                <a16:creationId xmlns:a16="http://schemas.microsoft.com/office/drawing/2014/main" id="{836B97BE-43F2-AA99-A9DF-AD1EB98F1804}"/>
              </a:ext>
            </a:extLst>
          </p:cNvPr>
          <p:cNvSpPr/>
          <p:nvPr userDrawn="1"/>
        </p:nvSpPr>
        <p:spPr>
          <a:xfrm>
            <a:off x="252413" y="252413"/>
            <a:ext cx="11691937" cy="5584825"/>
          </a:xfrm>
          <a:prstGeom prst="rect">
            <a:avLst/>
          </a:prstGeom>
          <a:solidFill>
            <a:srgbClr val="E0F2E7"/>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 name="Otsikko 7"/>
          <p:cNvSpPr>
            <a:spLocks noGrp="1"/>
          </p:cNvSpPr>
          <p:nvPr>
            <p:ph type="title"/>
          </p:nvPr>
        </p:nvSpPr>
        <p:spPr/>
        <p:txBody>
          <a:bodyPr/>
          <a:lstStyle>
            <a:lvl1pPr>
              <a:defRPr>
                <a:solidFill>
                  <a:schemeClr val="tx1"/>
                </a:solidFill>
              </a:defRPr>
            </a:lvl1pPr>
          </a:lstStyle>
          <a:p>
            <a:r>
              <a:rPr lang="fi-FI" noProof="0"/>
              <a:t>Muokkaa ots. perustyyl. napsautt.</a:t>
            </a:r>
            <a:endParaRPr lang="fi-FI" dirty="0"/>
          </a:p>
        </p:txBody>
      </p:sp>
      <p:sp>
        <p:nvSpPr>
          <p:cNvPr id="4" name="Sisällön paikkamerkki 3"/>
          <p:cNvSpPr>
            <a:spLocks noGrp="1"/>
          </p:cNvSpPr>
          <p:nvPr>
            <p:ph sz="quarter" idx="23"/>
          </p:nvPr>
        </p:nvSpPr>
        <p:spPr>
          <a:xfrm>
            <a:off x="720000" y="1440000"/>
            <a:ext cx="10749600" cy="4194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Dian numeron paikkamerkki 8">
            <a:extLst>
              <a:ext uri="{FF2B5EF4-FFF2-40B4-BE49-F238E27FC236}">
                <a16:creationId xmlns:a16="http://schemas.microsoft.com/office/drawing/2014/main" id="{77D02A80-ED8B-CB61-1F11-CAFEF15CF2C3}"/>
              </a:ext>
            </a:extLst>
          </p:cNvPr>
          <p:cNvSpPr>
            <a:spLocks noGrp="1"/>
          </p:cNvSpPr>
          <p:nvPr>
            <p:ph type="sldNum" sz="quarter" idx="24"/>
          </p:nvPr>
        </p:nvSpPr>
        <p:spPr/>
        <p:txBody>
          <a:bodyPr/>
          <a:lstStyle>
            <a:lvl1pPr>
              <a:defRPr/>
            </a:lvl1pPr>
          </a:lstStyle>
          <a:p>
            <a:pPr>
              <a:defRPr/>
            </a:pPr>
            <a:fld id="{7227C182-CA97-410A-9128-58704E637A75}" type="slidenum">
              <a:rPr lang="fi-FI"/>
              <a:pPr>
                <a:defRPr/>
              </a:pPr>
              <a:t>‹#›</a:t>
            </a:fld>
            <a:endParaRPr lang="fi-FI" dirty="0"/>
          </a:p>
        </p:txBody>
      </p:sp>
    </p:spTree>
    <p:extLst>
      <p:ext uri="{BB962C8B-B14F-4D97-AF65-F5344CB8AC3E}">
        <p14:creationId xmlns:p14="http://schemas.microsoft.com/office/powerpoint/2010/main" val="1033824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palstaa alaotsikoilla">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noProof="0"/>
              <a:t>Muokkaa ots. perustyyl. napsautt.</a:t>
            </a:r>
            <a:endParaRPr lang="fi-FI" dirty="0"/>
          </a:p>
        </p:txBody>
      </p:sp>
      <p:sp>
        <p:nvSpPr>
          <p:cNvPr id="5" name="Text Placeholder 3"/>
          <p:cNvSpPr>
            <a:spLocks noGrp="1"/>
          </p:cNvSpPr>
          <p:nvPr>
            <p:ph type="body" sz="quarter" idx="26"/>
          </p:nvPr>
        </p:nvSpPr>
        <p:spPr>
          <a:xfrm>
            <a:off x="720000" y="1440000"/>
            <a:ext cx="5257800" cy="409303"/>
          </a:xfrm>
        </p:spPr>
        <p:txBody>
          <a:bodyPr/>
          <a:lstStyle>
            <a:lvl1pPr marL="0" indent="0">
              <a:spcBef>
                <a:spcPts val="0"/>
              </a:spcBef>
              <a:buNone/>
              <a:defRPr b="1"/>
            </a:lvl1pPr>
          </a:lstStyle>
          <a:p>
            <a:endParaRPr lang="en-FI" dirty="0"/>
          </a:p>
        </p:txBody>
      </p:sp>
      <p:sp>
        <p:nvSpPr>
          <p:cNvPr id="3" name="Sisällön paikkamerkki 3"/>
          <p:cNvSpPr>
            <a:spLocks noGrp="1"/>
          </p:cNvSpPr>
          <p:nvPr>
            <p:ph sz="quarter" idx="23"/>
          </p:nvPr>
        </p:nvSpPr>
        <p:spPr>
          <a:xfrm>
            <a:off x="720000" y="1955345"/>
            <a:ext cx="5257800" cy="37841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6" name="Text Placeholder 3"/>
          <p:cNvSpPr>
            <a:spLocks noGrp="1"/>
          </p:cNvSpPr>
          <p:nvPr>
            <p:ph type="body" sz="quarter" idx="27"/>
          </p:nvPr>
        </p:nvSpPr>
        <p:spPr>
          <a:xfrm>
            <a:off x="6216570" y="1440000"/>
            <a:ext cx="5258333" cy="409303"/>
          </a:xfrm>
        </p:spPr>
        <p:txBody>
          <a:bodyPr/>
          <a:lstStyle>
            <a:lvl1pPr marL="0" indent="0">
              <a:spcBef>
                <a:spcPts val="0"/>
              </a:spcBef>
              <a:buNone/>
              <a:defRPr b="1"/>
            </a:lvl1pPr>
          </a:lstStyle>
          <a:p>
            <a:endParaRPr lang="en-FI" dirty="0"/>
          </a:p>
        </p:txBody>
      </p:sp>
      <p:sp>
        <p:nvSpPr>
          <p:cNvPr id="4" name="Sisällön paikkamerkki 3"/>
          <p:cNvSpPr>
            <a:spLocks noGrp="1"/>
          </p:cNvSpPr>
          <p:nvPr>
            <p:ph sz="quarter" idx="24"/>
          </p:nvPr>
        </p:nvSpPr>
        <p:spPr>
          <a:xfrm>
            <a:off x="6217104" y="1955345"/>
            <a:ext cx="5257800" cy="37841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04239777-715F-5DF7-5816-B25B0F125074}"/>
              </a:ext>
            </a:extLst>
          </p:cNvPr>
          <p:cNvSpPr>
            <a:spLocks noGrp="1"/>
          </p:cNvSpPr>
          <p:nvPr>
            <p:ph type="sldNum" sz="quarter" idx="28"/>
          </p:nvPr>
        </p:nvSpPr>
        <p:spPr/>
        <p:txBody>
          <a:bodyPr/>
          <a:lstStyle>
            <a:lvl1pPr>
              <a:defRPr/>
            </a:lvl1pPr>
          </a:lstStyle>
          <a:p>
            <a:pPr>
              <a:defRPr/>
            </a:pPr>
            <a:fld id="{298667F3-8E95-49FE-A9B3-CC8734FF9C93}" type="slidenum">
              <a:rPr lang="fi-FI"/>
              <a:pPr>
                <a:defRPr/>
              </a:pPr>
              <a:t>‹#›</a:t>
            </a:fld>
            <a:endParaRPr lang="fi-FI" dirty="0"/>
          </a:p>
        </p:txBody>
      </p:sp>
    </p:spTree>
    <p:extLst>
      <p:ext uri="{BB962C8B-B14F-4D97-AF65-F5344CB8AC3E}">
        <p14:creationId xmlns:p14="http://schemas.microsoft.com/office/powerpoint/2010/main" val="4119898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llinen kuva vihreä">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D09932F2-04E3-2F51-4F38-306EC3A7644F}"/>
              </a:ext>
            </a:extLst>
          </p:cNvPr>
          <p:cNvSpPr/>
          <p:nvPr userDrawn="1"/>
        </p:nvSpPr>
        <p:spPr>
          <a:xfrm>
            <a:off x="252413" y="252413"/>
            <a:ext cx="7843837" cy="57705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a:p>
        </p:txBody>
      </p:sp>
      <p:sp>
        <p:nvSpPr>
          <p:cNvPr id="6" name="Otsikko 5"/>
          <p:cNvSpPr>
            <a:spLocks noGrp="1"/>
          </p:cNvSpPr>
          <p:nvPr>
            <p:ph type="title"/>
          </p:nvPr>
        </p:nvSpPr>
        <p:spPr>
          <a:xfrm>
            <a:off x="720000" y="720000"/>
            <a:ext cx="7041600" cy="576000"/>
          </a:xfrm>
        </p:spPr>
        <p:txBody>
          <a:bodyPr/>
          <a:lstStyle>
            <a:lvl1pPr>
              <a:defRPr sz="2400">
                <a:solidFill>
                  <a:schemeClr val="tx1"/>
                </a:solidFill>
              </a:defRPr>
            </a:lvl1pPr>
          </a:lstStyle>
          <a:p>
            <a:r>
              <a:rPr lang="fi-FI" noProof="0"/>
              <a:t>Muokkaa ots. perustyyl. napsautt.</a:t>
            </a:r>
            <a:endParaRPr lang="fi-FI" dirty="0"/>
          </a:p>
        </p:txBody>
      </p:sp>
      <p:sp>
        <p:nvSpPr>
          <p:cNvPr id="7" name="Tekstin paikkamerkki 9"/>
          <p:cNvSpPr>
            <a:spLocks noGrp="1"/>
          </p:cNvSpPr>
          <p:nvPr>
            <p:ph type="body" sz="quarter" idx="11"/>
          </p:nvPr>
        </p:nvSpPr>
        <p:spPr>
          <a:xfrm>
            <a:off x="720000" y="1439999"/>
            <a:ext cx="7040000"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Kuvan paikkamerkki 7"/>
          <p:cNvSpPr>
            <a:spLocks noGrp="1"/>
          </p:cNvSpPr>
          <p:nvPr>
            <p:ph type="pic" sz="quarter" idx="10"/>
          </p:nvPr>
        </p:nvSpPr>
        <p:spPr>
          <a:xfrm>
            <a:off x="8438400" y="251999"/>
            <a:ext cx="3501600"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
        <p:nvSpPr>
          <p:cNvPr id="4" name="Dian numeron paikkamerkki 3">
            <a:extLst>
              <a:ext uri="{FF2B5EF4-FFF2-40B4-BE49-F238E27FC236}">
                <a16:creationId xmlns:a16="http://schemas.microsoft.com/office/drawing/2014/main" id="{049BDECD-0D3F-5847-5100-0A791463AB32}"/>
              </a:ext>
            </a:extLst>
          </p:cNvPr>
          <p:cNvSpPr>
            <a:spLocks noGrp="1"/>
          </p:cNvSpPr>
          <p:nvPr>
            <p:ph type="sldNum" sz="quarter" idx="12"/>
          </p:nvPr>
        </p:nvSpPr>
        <p:spPr/>
        <p:txBody>
          <a:bodyPr/>
          <a:lstStyle>
            <a:lvl1pPr>
              <a:defRPr/>
            </a:lvl1pPr>
          </a:lstStyle>
          <a:p>
            <a:pPr>
              <a:defRPr/>
            </a:pPr>
            <a:fld id="{19543538-D95F-4197-BBE7-F3B5E7697BEE}" type="slidenum">
              <a:rPr lang="fi-FI"/>
              <a:pPr>
                <a:defRPr/>
              </a:pPr>
              <a:t>‹#›</a:t>
            </a:fld>
            <a:endParaRPr lang="fi-FI" dirty="0"/>
          </a:p>
        </p:txBody>
      </p:sp>
    </p:spTree>
    <p:extLst>
      <p:ext uri="{BB962C8B-B14F-4D97-AF65-F5344CB8AC3E}">
        <p14:creationId xmlns:p14="http://schemas.microsoft.com/office/powerpoint/2010/main" val="2435903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llinen kuva sininen">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D4034EDA-4AA9-8CE7-F137-324830DAFC54}"/>
              </a:ext>
            </a:extLst>
          </p:cNvPr>
          <p:cNvSpPr/>
          <p:nvPr userDrawn="1"/>
        </p:nvSpPr>
        <p:spPr>
          <a:xfrm>
            <a:off x="252413" y="252413"/>
            <a:ext cx="7843837" cy="5770562"/>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a:p>
        </p:txBody>
      </p:sp>
      <p:sp>
        <p:nvSpPr>
          <p:cNvPr id="7" name="Otsikko 6"/>
          <p:cNvSpPr>
            <a:spLocks noGrp="1"/>
          </p:cNvSpPr>
          <p:nvPr>
            <p:ph type="title"/>
          </p:nvPr>
        </p:nvSpPr>
        <p:spPr>
          <a:xfrm>
            <a:off x="719999" y="720000"/>
            <a:ext cx="7039999" cy="576000"/>
          </a:xfrm>
        </p:spPr>
        <p:txBody>
          <a:bodyPr/>
          <a:lstStyle>
            <a:lvl1pPr>
              <a:defRPr sz="2400">
                <a:solidFill>
                  <a:schemeClr val="tx1"/>
                </a:solidFill>
              </a:defRPr>
            </a:lvl1pPr>
          </a:lstStyle>
          <a:p>
            <a:r>
              <a:rPr lang="fi-FI" noProof="0"/>
              <a:t>Muokkaa ots. perustyyl. napsautt.</a:t>
            </a:r>
            <a:endParaRPr lang="fi-FI" dirty="0"/>
          </a:p>
        </p:txBody>
      </p:sp>
      <p:sp>
        <p:nvSpPr>
          <p:cNvPr id="4" name="Tekstin paikkamerkki 9"/>
          <p:cNvSpPr>
            <a:spLocks noGrp="1"/>
          </p:cNvSpPr>
          <p:nvPr>
            <p:ph type="body" sz="quarter" idx="11"/>
          </p:nvPr>
        </p:nvSpPr>
        <p:spPr>
          <a:xfrm>
            <a:off x="720000" y="1439999"/>
            <a:ext cx="7040000"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Kuvan paikkamerkki 7"/>
          <p:cNvSpPr>
            <a:spLocks noGrp="1"/>
          </p:cNvSpPr>
          <p:nvPr>
            <p:ph type="pic" sz="quarter" idx="10"/>
          </p:nvPr>
        </p:nvSpPr>
        <p:spPr>
          <a:xfrm>
            <a:off x="8438400" y="251999"/>
            <a:ext cx="3501600"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
        <p:nvSpPr>
          <p:cNvPr id="5" name="Dian numeron paikkamerkki 5">
            <a:extLst>
              <a:ext uri="{FF2B5EF4-FFF2-40B4-BE49-F238E27FC236}">
                <a16:creationId xmlns:a16="http://schemas.microsoft.com/office/drawing/2014/main" id="{34D194CE-634A-148B-44A7-0EFEB4099EFE}"/>
              </a:ext>
            </a:extLst>
          </p:cNvPr>
          <p:cNvSpPr>
            <a:spLocks noGrp="1"/>
          </p:cNvSpPr>
          <p:nvPr>
            <p:ph type="sldNum" sz="quarter" idx="12"/>
          </p:nvPr>
        </p:nvSpPr>
        <p:spPr/>
        <p:txBody>
          <a:bodyPr/>
          <a:lstStyle>
            <a:lvl1pPr>
              <a:defRPr/>
            </a:lvl1pPr>
          </a:lstStyle>
          <a:p>
            <a:pPr>
              <a:defRPr/>
            </a:pPr>
            <a:fld id="{775FC03C-A06F-47F1-9D68-FCAE79E85DD8}" type="slidenum">
              <a:rPr lang="fi-FI"/>
              <a:pPr>
                <a:defRPr/>
              </a:pPr>
              <a:t>‹#›</a:t>
            </a:fld>
            <a:endParaRPr lang="fi-FI" dirty="0"/>
          </a:p>
        </p:txBody>
      </p:sp>
    </p:spTree>
    <p:extLst>
      <p:ext uri="{BB962C8B-B14F-4D97-AF65-F5344CB8AC3E}">
        <p14:creationId xmlns:p14="http://schemas.microsoft.com/office/powerpoint/2010/main" val="2111259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llinen kuva keltainen">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77EF482A-6E0E-D541-EE20-05E87158190D}"/>
              </a:ext>
            </a:extLst>
          </p:cNvPr>
          <p:cNvSpPr/>
          <p:nvPr userDrawn="1"/>
        </p:nvSpPr>
        <p:spPr>
          <a:xfrm>
            <a:off x="252413" y="252413"/>
            <a:ext cx="7843837" cy="5770562"/>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a:p>
        </p:txBody>
      </p:sp>
      <p:sp>
        <p:nvSpPr>
          <p:cNvPr id="7" name="Otsikko 6"/>
          <p:cNvSpPr>
            <a:spLocks noGrp="1"/>
          </p:cNvSpPr>
          <p:nvPr>
            <p:ph type="title"/>
          </p:nvPr>
        </p:nvSpPr>
        <p:spPr>
          <a:xfrm>
            <a:off x="720000" y="720000"/>
            <a:ext cx="7041600" cy="576000"/>
          </a:xfrm>
        </p:spPr>
        <p:txBody>
          <a:bodyPr/>
          <a:lstStyle>
            <a:lvl1pPr>
              <a:defRPr sz="2400">
                <a:solidFill>
                  <a:schemeClr val="tx1"/>
                </a:solidFill>
              </a:defRPr>
            </a:lvl1pPr>
          </a:lstStyle>
          <a:p>
            <a:r>
              <a:rPr lang="fi-FI" noProof="0"/>
              <a:t>Muokkaa ots. perustyyl. napsautt.</a:t>
            </a:r>
            <a:endParaRPr lang="fi-FI" dirty="0"/>
          </a:p>
        </p:txBody>
      </p:sp>
      <p:sp>
        <p:nvSpPr>
          <p:cNvPr id="4" name="Tekstin paikkamerkki 9"/>
          <p:cNvSpPr>
            <a:spLocks noGrp="1"/>
          </p:cNvSpPr>
          <p:nvPr>
            <p:ph type="body" sz="quarter" idx="11"/>
          </p:nvPr>
        </p:nvSpPr>
        <p:spPr>
          <a:xfrm>
            <a:off x="720000" y="1439999"/>
            <a:ext cx="7040000"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Kuvan paikkamerkki 7"/>
          <p:cNvSpPr>
            <a:spLocks noGrp="1"/>
          </p:cNvSpPr>
          <p:nvPr>
            <p:ph type="pic" sz="quarter" idx="10"/>
          </p:nvPr>
        </p:nvSpPr>
        <p:spPr>
          <a:xfrm>
            <a:off x="8438400" y="251999"/>
            <a:ext cx="3501600"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
        <p:nvSpPr>
          <p:cNvPr id="5" name="Dian numeron paikkamerkki 5">
            <a:extLst>
              <a:ext uri="{FF2B5EF4-FFF2-40B4-BE49-F238E27FC236}">
                <a16:creationId xmlns:a16="http://schemas.microsoft.com/office/drawing/2014/main" id="{B20637EA-05D5-7D87-D56A-6A7EAA509BC7}"/>
              </a:ext>
            </a:extLst>
          </p:cNvPr>
          <p:cNvSpPr>
            <a:spLocks noGrp="1"/>
          </p:cNvSpPr>
          <p:nvPr>
            <p:ph type="sldNum" sz="quarter" idx="12"/>
          </p:nvPr>
        </p:nvSpPr>
        <p:spPr/>
        <p:txBody>
          <a:bodyPr/>
          <a:lstStyle>
            <a:lvl1pPr>
              <a:defRPr/>
            </a:lvl1pPr>
          </a:lstStyle>
          <a:p>
            <a:pPr>
              <a:defRPr/>
            </a:pPr>
            <a:fld id="{9CCA6785-3AF9-4C63-8DDB-DC758AC14025}" type="slidenum">
              <a:rPr lang="fi-FI"/>
              <a:pPr>
                <a:defRPr/>
              </a:pPr>
              <a:t>‹#›</a:t>
            </a:fld>
            <a:endParaRPr lang="fi-FI" dirty="0"/>
          </a:p>
        </p:txBody>
      </p:sp>
    </p:spTree>
    <p:extLst>
      <p:ext uri="{BB962C8B-B14F-4D97-AF65-F5344CB8AC3E}">
        <p14:creationId xmlns:p14="http://schemas.microsoft.com/office/powerpoint/2010/main" val="1457067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llinen kuva punainen">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3978DA3D-B713-E3D2-675C-5882EC9311B8}"/>
              </a:ext>
            </a:extLst>
          </p:cNvPr>
          <p:cNvSpPr/>
          <p:nvPr userDrawn="1"/>
        </p:nvSpPr>
        <p:spPr>
          <a:xfrm>
            <a:off x="252413" y="252413"/>
            <a:ext cx="7843837" cy="5770562"/>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a:p>
        </p:txBody>
      </p:sp>
      <p:sp>
        <p:nvSpPr>
          <p:cNvPr id="7" name="Otsikko 6"/>
          <p:cNvSpPr>
            <a:spLocks noGrp="1"/>
          </p:cNvSpPr>
          <p:nvPr>
            <p:ph type="title"/>
          </p:nvPr>
        </p:nvSpPr>
        <p:spPr>
          <a:xfrm>
            <a:off x="720000" y="720000"/>
            <a:ext cx="7041600" cy="576000"/>
          </a:xfrm>
        </p:spPr>
        <p:txBody>
          <a:bodyPr/>
          <a:lstStyle>
            <a:lvl1pPr>
              <a:defRPr sz="2400">
                <a:solidFill>
                  <a:schemeClr val="tx1"/>
                </a:solidFill>
              </a:defRPr>
            </a:lvl1pPr>
          </a:lstStyle>
          <a:p>
            <a:r>
              <a:rPr lang="fi-FI" noProof="0"/>
              <a:t>Muokkaa ots. perustyyl. napsautt.</a:t>
            </a:r>
            <a:endParaRPr lang="fi-FI" dirty="0"/>
          </a:p>
        </p:txBody>
      </p:sp>
      <p:sp>
        <p:nvSpPr>
          <p:cNvPr id="4" name="Tekstin paikkamerkki 9"/>
          <p:cNvSpPr>
            <a:spLocks noGrp="1"/>
          </p:cNvSpPr>
          <p:nvPr>
            <p:ph type="body" sz="quarter" idx="11"/>
          </p:nvPr>
        </p:nvSpPr>
        <p:spPr>
          <a:xfrm>
            <a:off x="720000" y="1439999"/>
            <a:ext cx="7040000"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Kuvan paikkamerkki 7"/>
          <p:cNvSpPr>
            <a:spLocks noGrp="1"/>
          </p:cNvSpPr>
          <p:nvPr>
            <p:ph type="pic" sz="quarter" idx="10"/>
          </p:nvPr>
        </p:nvSpPr>
        <p:spPr>
          <a:xfrm>
            <a:off x="8438400" y="251999"/>
            <a:ext cx="3501600"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
        <p:nvSpPr>
          <p:cNvPr id="5" name="Dian numeron paikkamerkki 5">
            <a:extLst>
              <a:ext uri="{FF2B5EF4-FFF2-40B4-BE49-F238E27FC236}">
                <a16:creationId xmlns:a16="http://schemas.microsoft.com/office/drawing/2014/main" id="{478E7A40-F813-26FB-51F9-E6FD66DBC66C}"/>
              </a:ext>
            </a:extLst>
          </p:cNvPr>
          <p:cNvSpPr>
            <a:spLocks noGrp="1"/>
          </p:cNvSpPr>
          <p:nvPr>
            <p:ph type="sldNum" sz="quarter" idx="12"/>
          </p:nvPr>
        </p:nvSpPr>
        <p:spPr/>
        <p:txBody>
          <a:bodyPr/>
          <a:lstStyle>
            <a:lvl1pPr>
              <a:defRPr/>
            </a:lvl1pPr>
          </a:lstStyle>
          <a:p>
            <a:pPr>
              <a:defRPr/>
            </a:pPr>
            <a:fld id="{60E77E86-510C-4C63-9FBE-7710C5E4F1AC}" type="slidenum">
              <a:rPr lang="fi-FI"/>
              <a:pPr>
                <a:defRPr/>
              </a:pPr>
              <a:t>‹#›</a:t>
            </a:fld>
            <a:endParaRPr lang="fi-FI" dirty="0"/>
          </a:p>
        </p:txBody>
      </p:sp>
    </p:spTree>
    <p:extLst>
      <p:ext uri="{BB962C8B-B14F-4D97-AF65-F5344CB8AC3E}">
        <p14:creationId xmlns:p14="http://schemas.microsoft.com/office/powerpoint/2010/main" val="652304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llinen iso kuva vihreä">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C6E9F6F4-822C-5267-D88F-3F502F0EF244}"/>
              </a:ext>
            </a:extLst>
          </p:cNvPr>
          <p:cNvSpPr/>
          <p:nvPr userDrawn="1"/>
        </p:nvSpPr>
        <p:spPr>
          <a:xfrm>
            <a:off x="252413" y="252413"/>
            <a:ext cx="3844925" cy="57705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a:p>
        </p:txBody>
      </p:sp>
      <p:sp>
        <p:nvSpPr>
          <p:cNvPr id="4" name="Otsikko 3"/>
          <p:cNvSpPr>
            <a:spLocks noGrp="1"/>
          </p:cNvSpPr>
          <p:nvPr>
            <p:ph type="title"/>
          </p:nvPr>
        </p:nvSpPr>
        <p:spPr>
          <a:xfrm>
            <a:off x="720000" y="720000"/>
            <a:ext cx="3099600" cy="900000"/>
          </a:xfrm>
        </p:spPr>
        <p:txBody>
          <a:bodyPr/>
          <a:lstStyle>
            <a:lvl1pPr>
              <a:defRPr sz="2400">
                <a:solidFill>
                  <a:schemeClr val="tx1"/>
                </a:solidFill>
              </a:defRPr>
            </a:lvl1pPr>
          </a:lstStyle>
          <a:p>
            <a:r>
              <a:rPr lang="fi-FI" noProof="0"/>
              <a:t>Muokkaa ots. perustyyl. napsautt.</a:t>
            </a:r>
            <a:endParaRPr lang="fi-FI" dirty="0"/>
          </a:p>
        </p:txBody>
      </p:sp>
      <p:sp>
        <p:nvSpPr>
          <p:cNvPr id="10" name="Tekstin paikkamerkki 9"/>
          <p:cNvSpPr>
            <a:spLocks noGrp="1"/>
          </p:cNvSpPr>
          <p:nvPr>
            <p:ph type="body" sz="quarter" idx="11"/>
          </p:nvPr>
        </p:nvSpPr>
        <p:spPr>
          <a:xfrm>
            <a:off x="720000" y="1708098"/>
            <a:ext cx="3098000" cy="395922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Kuvan paikkamerkki 7"/>
          <p:cNvSpPr>
            <a:spLocks noGrp="1"/>
          </p:cNvSpPr>
          <p:nvPr>
            <p:ph type="pic" sz="quarter" idx="10"/>
          </p:nvPr>
        </p:nvSpPr>
        <p:spPr>
          <a:xfrm>
            <a:off x="4428000" y="251998"/>
            <a:ext cx="7512000" cy="5769389"/>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
        <p:nvSpPr>
          <p:cNvPr id="5" name="Dian numeron paikkamerkki 5">
            <a:extLst>
              <a:ext uri="{FF2B5EF4-FFF2-40B4-BE49-F238E27FC236}">
                <a16:creationId xmlns:a16="http://schemas.microsoft.com/office/drawing/2014/main" id="{7A3112B6-2BC5-F010-154A-21E0884961D8}"/>
              </a:ext>
            </a:extLst>
          </p:cNvPr>
          <p:cNvSpPr>
            <a:spLocks noGrp="1"/>
          </p:cNvSpPr>
          <p:nvPr>
            <p:ph type="sldNum" sz="quarter" idx="12"/>
          </p:nvPr>
        </p:nvSpPr>
        <p:spPr/>
        <p:txBody>
          <a:bodyPr/>
          <a:lstStyle>
            <a:lvl1pPr>
              <a:defRPr/>
            </a:lvl1pPr>
          </a:lstStyle>
          <a:p>
            <a:pPr>
              <a:defRPr/>
            </a:pPr>
            <a:fld id="{DC03D1FC-092C-4533-8D0D-9F64D540C190}" type="slidenum">
              <a:rPr lang="fi-FI"/>
              <a:pPr>
                <a:defRPr/>
              </a:pPr>
              <a:t>‹#›</a:t>
            </a:fld>
            <a:endParaRPr lang="fi-FI" dirty="0"/>
          </a:p>
        </p:txBody>
      </p:sp>
    </p:spTree>
    <p:extLst>
      <p:ext uri="{BB962C8B-B14F-4D97-AF65-F5344CB8AC3E}">
        <p14:creationId xmlns:p14="http://schemas.microsoft.com/office/powerpoint/2010/main" val="3531739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llinen iso kuva sininen">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F48AAC13-2CE6-68A7-E313-8B6A1C239852}"/>
              </a:ext>
            </a:extLst>
          </p:cNvPr>
          <p:cNvSpPr/>
          <p:nvPr userDrawn="1"/>
        </p:nvSpPr>
        <p:spPr>
          <a:xfrm>
            <a:off x="252413" y="252413"/>
            <a:ext cx="3844925" cy="5770562"/>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a:p>
        </p:txBody>
      </p:sp>
      <p:sp>
        <p:nvSpPr>
          <p:cNvPr id="6" name="Otsikko 5"/>
          <p:cNvSpPr>
            <a:spLocks noGrp="1"/>
          </p:cNvSpPr>
          <p:nvPr>
            <p:ph type="title"/>
          </p:nvPr>
        </p:nvSpPr>
        <p:spPr>
          <a:xfrm>
            <a:off x="720000" y="720000"/>
            <a:ext cx="3099600" cy="900000"/>
          </a:xfrm>
        </p:spPr>
        <p:txBody>
          <a:bodyPr/>
          <a:lstStyle>
            <a:lvl1pPr>
              <a:defRPr sz="2400">
                <a:solidFill>
                  <a:schemeClr val="tx1"/>
                </a:solidFill>
              </a:defRPr>
            </a:lvl1pPr>
          </a:lstStyle>
          <a:p>
            <a:r>
              <a:rPr lang="fi-FI" noProof="0"/>
              <a:t>Muokkaa ots. perustyyl. napsautt.</a:t>
            </a:r>
            <a:endParaRPr lang="fi-FI" dirty="0"/>
          </a:p>
        </p:txBody>
      </p:sp>
      <p:sp>
        <p:nvSpPr>
          <p:cNvPr id="7" name="Tekstin paikkamerkki 9"/>
          <p:cNvSpPr>
            <a:spLocks noGrp="1"/>
          </p:cNvSpPr>
          <p:nvPr>
            <p:ph type="body" sz="quarter" idx="11"/>
          </p:nvPr>
        </p:nvSpPr>
        <p:spPr>
          <a:xfrm>
            <a:off x="720000" y="1710000"/>
            <a:ext cx="3098000" cy="395922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Kuvan paikkamerkki 7"/>
          <p:cNvSpPr>
            <a:spLocks noGrp="1"/>
          </p:cNvSpPr>
          <p:nvPr>
            <p:ph type="pic" sz="quarter" idx="10"/>
          </p:nvPr>
        </p:nvSpPr>
        <p:spPr>
          <a:xfrm>
            <a:off x="4428000" y="251999"/>
            <a:ext cx="7524000"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
        <p:nvSpPr>
          <p:cNvPr id="4" name="Dian numeron paikkamerkki 3">
            <a:extLst>
              <a:ext uri="{FF2B5EF4-FFF2-40B4-BE49-F238E27FC236}">
                <a16:creationId xmlns:a16="http://schemas.microsoft.com/office/drawing/2014/main" id="{A9B8AA8D-21CA-2162-BF2A-CB3B5EB66857}"/>
              </a:ext>
            </a:extLst>
          </p:cNvPr>
          <p:cNvSpPr>
            <a:spLocks noGrp="1"/>
          </p:cNvSpPr>
          <p:nvPr>
            <p:ph type="sldNum" sz="quarter" idx="12"/>
          </p:nvPr>
        </p:nvSpPr>
        <p:spPr/>
        <p:txBody>
          <a:bodyPr/>
          <a:lstStyle>
            <a:lvl1pPr>
              <a:defRPr/>
            </a:lvl1pPr>
          </a:lstStyle>
          <a:p>
            <a:pPr>
              <a:defRPr/>
            </a:pPr>
            <a:fld id="{A7D47547-4863-4783-8536-BA38269B7431}" type="slidenum">
              <a:rPr lang="fi-FI"/>
              <a:pPr>
                <a:defRPr/>
              </a:pPr>
              <a:t>‹#›</a:t>
            </a:fld>
            <a:endParaRPr lang="fi-FI" dirty="0"/>
          </a:p>
        </p:txBody>
      </p:sp>
    </p:spTree>
    <p:extLst>
      <p:ext uri="{BB962C8B-B14F-4D97-AF65-F5344CB8AC3E}">
        <p14:creationId xmlns:p14="http://schemas.microsoft.com/office/powerpoint/2010/main" val="3127743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llinen iso kuva keltainen">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DFF173EE-69E8-BC2A-F9E5-C33ED6270ADE}"/>
              </a:ext>
            </a:extLst>
          </p:cNvPr>
          <p:cNvSpPr/>
          <p:nvPr userDrawn="1"/>
        </p:nvSpPr>
        <p:spPr>
          <a:xfrm>
            <a:off x="252413" y="252413"/>
            <a:ext cx="3844925" cy="5770562"/>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a:p>
        </p:txBody>
      </p:sp>
      <p:sp>
        <p:nvSpPr>
          <p:cNvPr id="6" name="Otsikko 5"/>
          <p:cNvSpPr>
            <a:spLocks noGrp="1"/>
          </p:cNvSpPr>
          <p:nvPr>
            <p:ph type="title"/>
          </p:nvPr>
        </p:nvSpPr>
        <p:spPr>
          <a:xfrm>
            <a:off x="720000" y="720000"/>
            <a:ext cx="3098000" cy="900000"/>
          </a:xfrm>
        </p:spPr>
        <p:txBody>
          <a:bodyPr/>
          <a:lstStyle>
            <a:lvl1pPr>
              <a:defRPr sz="2400">
                <a:solidFill>
                  <a:schemeClr val="tx1"/>
                </a:solidFill>
              </a:defRPr>
            </a:lvl1pPr>
          </a:lstStyle>
          <a:p>
            <a:r>
              <a:rPr lang="fi-FI" noProof="0"/>
              <a:t>Muokkaa ots. perustyyl. napsautt.</a:t>
            </a:r>
            <a:endParaRPr lang="fi-FI" dirty="0"/>
          </a:p>
        </p:txBody>
      </p:sp>
      <p:sp>
        <p:nvSpPr>
          <p:cNvPr id="7" name="Tekstin paikkamerkki 9"/>
          <p:cNvSpPr>
            <a:spLocks noGrp="1"/>
          </p:cNvSpPr>
          <p:nvPr>
            <p:ph type="body" sz="quarter" idx="11"/>
          </p:nvPr>
        </p:nvSpPr>
        <p:spPr>
          <a:xfrm>
            <a:off x="720000" y="1710000"/>
            <a:ext cx="3098000" cy="395922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Kuvan paikkamerkki 7"/>
          <p:cNvSpPr>
            <a:spLocks noGrp="1"/>
          </p:cNvSpPr>
          <p:nvPr>
            <p:ph type="pic" sz="quarter" idx="10"/>
          </p:nvPr>
        </p:nvSpPr>
        <p:spPr>
          <a:xfrm>
            <a:off x="4428000" y="251999"/>
            <a:ext cx="7524000"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
        <p:nvSpPr>
          <p:cNvPr id="4" name="Dian numeron paikkamerkki 3">
            <a:extLst>
              <a:ext uri="{FF2B5EF4-FFF2-40B4-BE49-F238E27FC236}">
                <a16:creationId xmlns:a16="http://schemas.microsoft.com/office/drawing/2014/main" id="{A3ED7533-9AFA-F997-69B0-ABD80DFE038B}"/>
              </a:ext>
            </a:extLst>
          </p:cNvPr>
          <p:cNvSpPr>
            <a:spLocks noGrp="1"/>
          </p:cNvSpPr>
          <p:nvPr>
            <p:ph type="sldNum" sz="quarter" idx="12"/>
          </p:nvPr>
        </p:nvSpPr>
        <p:spPr/>
        <p:txBody>
          <a:bodyPr/>
          <a:lstStyle>
            <a:lvl1pPr>
              <a:defRPr/>
            </a:lvl1pPr>
          </a:lstStyle>
          <a:p>
            <a:pPr>
              <a:defRPr/>
            </a:pPr>
            <a:fld id="{E63294F1-FBBD-45C0-BE80-2006C13843DE}" type="slidenum">
              <a:rPr lang="fi-FI"/>
              <a:pPr>
                <a:defRPr/>
              </a:pPr>
              <a:t>‹#›</a:t>
            </a:fld>
            <a:endParaRPr lang="fi-FI" dirty="0"/>
          </a:p>
        </p:txBody>
      </p:sp>
    </p:spTree>
    <p:extLst>
      <p:ext uri="{BB962C8B-B14F-4D97-AF65-F5344CB8AC3E}">
        <p14:creationId xmlns:p14="http://schemas.microsoft.com/office/powerpoint/2010/main" val="1400985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llinen iso kuva punainen">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591A1D23-70B4-7259-740B-A7B32EC22752}"/>
              </a:ext>
            </a:extLst>
          </p:cNvPr>
          <p:cNvSpPr/>
          <p:nvPr userDrawn="1"/>
        </p:nvSpPr>
        <p:spPr>
          <a:xfrm>
            <a:off x="252413" y="252413"/>
            <a:ext cx="3844925" cy="5770562"/>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a:p>
        </p:txBody>
      </p:sp>
      <p:sp>
        <p:nvSpPr>
          <p:cNvPr id="6" name="Otsikko 5"/>
          <p:cNvSpPr>
            <a:spLocks noGrp="1"/>
          </p:cNvSpPr>
          <p:nvPr>
            <p:ph type="title"/>
          </p:nvPr>
        </p:nvSpPr>
        <p:spPr>
          <a:xfrm>
            <a:off x="720000" y="719998"/>
            <a:ext cx="3098000" cy="900000"/>
          </a:xfrm>
        </p:spPr>
        <p:txBody>
          <a:bodyPr/>
          <a:lstStyle>
            <a:lvl1pPr>
              <a:defRPr sz="2400">
                <a:solidFill>
                  <a:schemeClr val="tx1"/>
                </a:solidFill>
              </a:defRPr>
            </a:lvl1pPr>
          </a:lstStyle>
          <a:p>
            <a:r>
              <a:rPr lang="fi-FI" noProof="0"/>
              <a:t>Muokkaa ots. perustyyl. napsautt.</a:t>
            </a:r>
            <a:endParaRPr lang="fi-FI" dirty="0"/>
          </a:p>
        </p:txBody>
      </p:sp>
      <p:sp>
        <p:nvSpPr>
          <p:cNvPr id="7" name="Tekstin paikkamerkki 9"/>
          <p:cNvSpPr>
            <a:spLocks noGrp="1"/>
          </p:cNvSpPr>
          <p:nvPr>
            <p:ph type="body" sz="quarter" idx="11"/>
          </p:nvPr>
        </p:nvSpPr>
        <p:spPr>
          <a:xfrm>
            <a:off x="720000" y="1710000"/>
            <a:ext cx="3098000" cy="395922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Kuvan paikkamerkki 7"/>
          <p:cNvSpPr>
            <a:spLocks noGrp="1"/>
          </p:cNvSpPr>
          <p:nvPr>
            <p:ph type="pic" sz="quarter" idx="10"/>
          </p:nvPr>
        </p:nvSpPr>
        <p:spPr>
          <a:xfrm>
            <a:off x="4428000" y="251999"/>
            <a:ext cx="7524000"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
        <p:nvSpPr>
          <p:cNvPr id="4" name="Dian numeron paikkamerkki 3">
            <a:extLst>
              <a:ext uri="{FF2B5EF4-FFF2-40B4-BE49-F238E27FC236}">
                <a16:creationId xmlns:a16="http://schemas.microsoft.com/office/drawing/2014/main" id="{E52D9B88-D5E8-A3D4-1BC1-185C680174DB}"/>
              </a:ext>
            </a:extLst>
          </p:cNvPr>
          <p:cNvSpPr>
            <a:spLocks noGrp="1"/>
          </p:cNvSpPr>
          <p:nvPr>
            <p:ph type="sldNum" sz="quarter" idx="12"/>
          </p:nvPr>
        </p:nvSpPr>
        <p:spPr/>
        <p:txBody>
          <a:bodyPr/>
          <a:lstStyle>
            <a:lvl1pPr>
              <a:defRPr/>
            </a:lvl1pPr>
          </a:lstStyle>
          <a:p>
            <a:pPr>
              <a:defRPr/>
            </a:pPr>
            <a:fld id="{582F4C89-26CF-4532-B95E-4FC3E8AE82F7}" type="slidenum">
              <a:rPr lang="fi-FI"/>
              <a:pPr>
                <a:defRPr/>
              </a:pPr>
              <a:t>‹#›</a:t>
            </a:fld>
            <a:endParaRPr lang="fi-FI" dirty="0"/>
          </a:p>
        </p:txBody>
      </p:sp>
    </p:spTree>
    <p:extLst>
      <p:ext uri="{BB962C8B-B14F-4D97-AF65-F5344CB8AC3E}">
        <p14:creationId xmlns:p14="http://schemas.microsoft.com/office/powerpoint/2010/main" val="2530348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llinen sisältö oikealla">
    <p:spTree>
      <p:nvGrpSpPr>
        <p:cNvPr id="1" name=""/>
        <p:cNvGrpSpPr/>
        <p:nvPr/>
      </p:nvGrpSpPr>
      <p:grpSpPr>
        <a:xfrm>
          <a:off x="0" y="0"/>
          <a:ext cx="0" cy="0"/>
          <a:chOff x="0" y="0"/>
          <a:chExt cx="0" cy="0"/>
        </a:xfrm>
      </p:grpSpPr>
      <p:sp>
        <p:nvSpPr>
          <p:cNvPr id="3" name="Otsikko 2"/>
          <p:cNvSpPr>
            <a:spLocks noGrp="1"/>
          </p:cNvSpPr>
          <p:nvPr>
            <p:ph type="title"/>
          </p:nvPr>
        </p:nvSpPr>
        <p:spPr>
          <a:xfrm>
            <a:off x="720000" y="720000"/>
            <a:ext cx="5040000" cy="576000"/>
          </a:xfrm>
        </p:spPr>
        <p:txBody>
          <a:bodyPr/>
          <a:lstStyle/>
          <a:p>
            <a:r>
              <a:rPr lang="fi-FI" noProof="0"/>
              <a:t>Muokkaa ots. perustyyl. napsautt.</a:t>
            </a:r>
            <a:endParaRPr lang="fi-FI" dirty="0"/>
          </a:p>
        </p:txBody>
      </p:sp>
      <p:sp>
        <p:nvSpPr>
          <p:cNvPr id="4" name="Tekstin paikkamerkki 3"/>
          <p:cNvSpPr>
            <a:spLocks noGrp="1"/>
          </p:cNvSpPr>
          <p:nvPr>
            <p:ph type="body" sz="quarter" idx="26"/>
          </p:nvPr>
        </p:nvSpPr>
        <p:spPr>
          <a:xfrm>
            <a:off x="720724" y="1440000"/>
            <a:ext cx="5039275"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6" name="Sisällön paikkamerkki 5"/>
          <p:cNvSpPr>
            <a:spLocks noGrp="1"/>
          </p:cNvSpPr>
          <p:nvPr>
            <p:ph sz="quarter" idx="25"/>
          </p:nvPr>
        </p:nvSpPr>
        <p:spPr>
          <a:xfrm>
            <a:off x="6104966" y="252412"/>
            <a:ext cx="5839383" cy="57689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8850C3EA-D945-9AF6-1595-141B81E7B63A}"/>
              </a:ext>
            </a:extLst>
          </p:cNvPr>
          <p:cNvSpPr>
            <a:spLocks noGrp="1"/>
          </p:cNvSpPr>
          <p:nvPr>
            <p:ph type="sldNum" sz="quarter" idx="27"/>
          </p:nvPr>
        </p:nvSpPr>
        <p:spPr/>
        <p:txBody>
          <a:bodyPr/>
          <a:lstStyle>
            <a:lvl1pPr>
              <a:defRPr/>
            </a:lvl1pPr>
          </a:lstStyle>
          <a:p>
            <a:pPr>
              <a:defRPr/>
            </a:pPr>
            <a:fld id="{94C43A37-364C-46E2-9F11-498BCA0604EB}" type="slidenum">
              <a:rPr lang="fi-FI"/>
              <a:pPr>
                <a:defRPr/>
              </a:pPr>
              <a:t>‹#›</a:t>
            </a:fld>
            <a:endParaRPr lang="fi-FI" dirty="0"/>
          </a:p>
        </p:txBody>
      </p:sp>
    </p:spTree>
    <p:extLst>
      <p:ext uri="{BB962C8B-B14F-4D97-AF65-F5344CB8AC3E}">
        <p14:creationId xmlns:p14="http://schemas.microsoft.com/office/powerpoint/2010/main" val="128698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sivu sininen">
    <p:spTree>
      <p:nvGrpSpPr>
        <p:cNvPr id="1" name=""/>
        <p:cNvGrpSpPr/>
        <p:nvPr/>
      </p:nvGrpSpPr>
      <p:grpSpPr>
        <a:xfrm>
          <a:off x="0" y="0"/>
          <a:ext cx="0" cy="0"/>
          <a:chOff x="0" y="0"/>
          <a:chExt cx="0" cy="0"/>
        </a:xfrm>
      </p:grpSpPr>
      <p:sp>
        <p:nvSpPr>
          <p:cNvPr id="2" name="Suorakulmio 1" descr="&quot;&quot;">
            <a:extLst>
              <a:ext uri="{FF2B5EF4-FFF2-40B4-BE49-F238E27FC236}">
                <a16:creationId xmlns:a16="http://schemas.microsoft.com/office/drawing/2014/main" id="{3D4FC34D-B6FB-DAE8-7815-1F7498F357B1}"/>
              </a:ext>
            </a:extLst>
          </p:cNvPr>
          <p:cNvSpPr/>
          <p:nvPr userDrawn="1"/>
        </p:nvSpPr>
        <p:spPr>
          <a:xfrm>
            <a:off x="252413" y="252413"/>
            <a:ext cx="11691937" cy="5584825"/>
          </a:xfrm>
          <a:prstGeom prst="rect">
            <a:avLst/>
          </a:prstGeom>
          <a:solidFill>
            <a:srgbClr val="C4DFF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 name="Otsikko 2"/>
          <p:cNvSpPr>
            <a:spLocks noGrp="1"/>
          </p:cNvSpPr>
          <p:nvPr>
            <p:ph type="title"/>
          </p:nvPr>
        </p:nvSpPr>
        <p:spPr/>
        <p:txBody>
          <a:bodyPr/>
          <a:lstStyle>
            <a:lvl1pPr>
              <a:defRPr>
                <a:solidFill>
                  <a:schemeClr val="tx1"/>
                </a:solidFill>
              </a:defRPr>
            </a:lvl1pPr>
          </a:lstStyle>
          <a:p>
            <a:r>
              <a:rPr lang="fi-FI" noProof="0"/>
              <a:t>Muokkaa ots. perustyyl. napsautt.</a:t>
            </a:r>
            <a:endParaRPr lang="fi-FI" dirty="0"/>
          </a:p>
        </p:txBody>
      </p:sp>
      <p:sp>
        <p:nvSpPr>
          <p:cNvPr id="4" name="Sisällön paikkamerkki 3"/>
          <p:cNvSpPr>
            <a:spLocks noGrp="1"/>
          </p:cNvSpPr>
          <p:nvPr>
            <p:ph sz="quarter" idx="23"/>
          </p:nvPr>
        </p:nvSpPr>
        <p:spPr>
          <a:xfrm>
            <a:off x="720000" y="1440000"/>
            <a:ext cx="10749600" cy="4194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ian numeron paikkamerkki 4">
            <a:extLst>
              <a:ext uri="{FF2B5EF4-FFF2-40B4-BE49-F238E27FC236}">
                <a16:creationId xmlns:a16="http://schemas.microsoft.com/office/drawing/2014/main" id="{5070F041-7068-7A04-522E-D3E891B626D1}"/>
              </a:ext>
            </a:extLst>
          </p:cNvPr>
          <p:cNvSpPr>
            <a:spLocks noGrp="1"/>
          </p:cNvSpPr>
          <p:nvPr>
            <p:ph type="sldNum" sz="quarter" idx="24"/>
          </p:nvPr>
        </p:nvSpPr>
        <p:spPr/>
        <p:txBody>
          <a:bodyPr/>
          <a:lstStyle>
            <a:lvl1pPr>
              <a:defRPr/>
            </a:lvl1pPr>
          </a:lstStyle>
          <a:p>
            <a:pPr>
              <a:defRPr/>
            </a:pPr>
            <a:fld id="{B1E4A8B5-004B-4B61-9878-05D7A0E64525}" type="slidenum">
              <a:rPr lang="fi-FI"/>
              <a:pPr>
                <a:defRPr/>
              </a:pPr>
              <a:t>‹#›</a:t>
            </a:fld>
            <a:endParaRPr lang="fi-FI" dirty="0"/>
          </a:p>
        </p:txBody>
      </p:sp>
    </p:spTree>
    <p:extLst>
      <p:ext uri="{BB962C8B-B14F-4D97-AF65-F5344CB8AC3E}">
        <p14:creationId xmlns:p14="http://schemas.microsoft.com/office/powerpoint/2010/main" val="1856750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paikka oikealla">
    <p:spTree>
      <p:nvGrpSpPr>
        <p:cNvPr id="1" name=""/>
        <p:cNvGrpSpPr/>
        <p:nvPr/>
      </p:nvGrpSpPr>
      <p:grpSpPr>
        <a:xfrm>
          <a:off x="0" y="0"/>
          <a:ext cx="0" cy="0"/>
          <a:chOff x="0" y="0"/>
          <a:chExt cx="0" cy="0"/>
        </a:xfrm>
      </p:grpSpPr>
      <p:sp>
        <p:nvSpPr>
          <p:cNvPr id="3" name="Otsikko 2"/>
          <p:cNvSpPr>
            <a:spLocks noGrp="1"/>
          </p:cNvSpPr>
          <p:nvPr>
            <p:ph type="title"/>
          </p:nvPr>
        </p:nvSpPr>
        <p:spPr>
          <a:xfrm>
            <a:off x="720000" y="720000"/>
            <a:ext cx="5040000" cy="576000"/>
          </a:xfrm>
        </p:spPr>
        <p:txBody>
          <a:bodyPr/>
          <a:lstStyle/>
          <a:p>
            <a:r>
              <a:rPr lang="fi-FI" noProof="0"/>
              <a:t>Muokkaa ots. perustyyl. napsautt.</a:t>
            </a:r>
            <a:endParaRPr lang="fi-FI" dirty="0"/>
          </a:p>
        </p:txBody>
      </p:sp>
      <p:sp>
        <p:nvSpPr>
          <p:cNvPr id="6" name="Sisällön paikkamerkki 5"/>
          <p:cNvSpPr>
            <a:spLocks noGrp="1"/>
          </p:cNvSpPr>
          <p:nvPr>
            <p:ph sz="quarter" idx="25"/>
          </p:nvPr>
        </p:nvSpPr>
        <p:spPr>
          <a:xfrm>
            <a:off x="720724" y="1440000"/>
            <a:ext cx="5039275"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Kuvan paikkamerkki 7"/>
          <p:cNvSpPr>
            <a:spLocks noGrp="1"/>
          </p:cNvSpPr>
          <p:nvPr>
            <p:ph type="pic" sz="quarter" idx="10"/>
          </p:nvPr>
        </p:nvSpPr>
        <p:spPr>
          <a:xfrm>
            <a:off x="6104966" y="251999"/>
            <a:ext cx="5835033"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
        <p:nvSpPr>
          <p:cNvPr id="2" name="Dian numeron paikkamerkki 19">
            <a:extLst>
              <a:ext uri="{FF2B5EF4-FFF2-40B4-BE49-F238E27FC236}">
                <a16:creationId xmlns:a16="http://schemas.microsoft.com/office/drawing/2014/main" id="{F19DB560-02CB-D92B-50D6-8EC995101175}"/>
              </a:ext>
            </a:extLst>
          </p:cNvPr>
          <p:cNvSpPr>
            <a:spLocks noGrp="1"/>
          </p:cNvSpPr>
          <p:nvPr>
            <p:ph type="sldNum" sz="quarter" idx="26"/>
          </p:nvPr>
        </p:nvSpPr>
        <p:spPr/>
        <p:txBody>
          <a:bodyPr/>
          <a:lstStyle>
            <a:lvl1pPr>
              <a:defRPr/>
            </a:lvl1pPr>
          </a:lstStyle>
          <a:p>
            <a:pPr>
              <a:defRPr/>
            </a:pPr>
            <a:fld id="{21B713DD-20C0-4150-86FD-7D29A04CCD72}" type="slidenum">
              <a:rPr lang="fi-FI"/>
              <a:pPr>
                <a:defRPr/>
              </a:pPr>
              <a:t>‹#›</a:t>
            </a:fld>
            <a:endParaRPr lang="fi-FI" dirty="0"/>
          </a:p>
        </p:txBody>
      </p:sp>
    </p:spTree>
    <p:extLst>
      <p:ext uri="{BB962C8B-B14F-4D97-AF65-F5344CB8AC3E}">
        <p14:creationId xmlns:p14="http://schemas.microsoft.com/office/powerpoint/2010/main" val="3761666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llinen sisältö vasemmalla">
    <p:spTree>
      <p:nvGrpSpPr>
        <p:cNvPr id="1" name=""/>
        <p:cNvGrpSpPr/>
        <p:nvPr/>
      </p:nvGrpSpPr>
      <p:grpSpPr>
        <a:xfrm>
          <a:off x="0" y="0"/>
          <a:ext cx="0" cy="0"/>
          <a:chOff x="0" y="0"/>
          <a:chExt cx="0" cy="0"/>
        </a:xfrm>
      </p:grpSpPr>
      <p:sp>
        <p:nvSpPr>
          <p:cNvPr id="3" name="Otsikko 2"/>
          <p:cNvSpPr>
            <a:spLocks noGrp="1"/>
          </p:cNvSpPr>
          <p:nvPr>
            <p:ph type="title"/>
          </p:nvPr>
        </p:nvSpPr>
        <p:spPr>
          <a:xfrm>
            <a:off x="6480000" y="720000"/>
            <a:ext cx="5040000" cy="576000"/>
          </a:xfrm>
        </p:spPr>
        <p:txBody>
          <a:bodyPr/>
          <a:lstStyle/>
          <a:p>
            <a:r>
              <a:rPr lang="fi-FI" noProof="0"/>
              <a:t>Muokkaa ots. perustyyl. napsautt.</a:t>
            </a:r>
            <a:endParaRPr lang="fi-FI" dirty="0"/>
          </a:p>
        </p:txBody>
      </p:sp>
      <p:sp>
        <p:nvSpPr>
          <p:cNvPr id="11" name="Sisällön paikkamerkki 5"/>
          <p:cNvSpPr>
            <a:spLocks noGrp="1"/>
          </p:cNvSpPr>
          <p:nvPr>
            <p:ph sz="quarter" idx="25"/>
          </p:nvPr>
        </p:nvSpPr>
        <p:spPr>
          <a:xfrm>
            <a:off x="252000" y="252412"/>
            <a:ext cx="5839383" cy="57689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0" name="Tekstin paikkamerkki 9"/>
          <p:cNvSpPr>
            <a:spLocks noGrp="1"/>
          </p:cNvSpPr>
          <p:nvPr>
            <p:ph type="body" sz="quarter" idx="27"/>
          </p:nvPr>
        </p:nvSpPr>
        <p:spPr>
          <a:xfrm>
            <a:off x="6480174" y="1440000"/>
            <a:ext cx="5039825"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B727062F-27D4-B2DE-6CDC-DD471999B1FE}"/>
              </a:ext>
            </a:extLst>
          </p:cNvPr>
          <p:cNvSpPr>
            <a:spLocks noGrp="1"/>
          </p:cNvSpPr>
          <p:nvPr>
            <p:ph type="sldNum" sz="quarter" idx="28"/>
          </p:nvPr>
        </p:nvSpPr>
        <p:spPr/>
        <p:txBody>
          <a:bodyPr/>
          <a:lstStyle>
            <a:lvl1pPr>
              <a:defRPr/>
            </a:lvl1pPr>
          </a:lstStyle>
          <a:p>
            <a:pPr>
              <a:defRPr/>
            </a:pPr>
            <a:fld id="{7C640397-2929-4317-86CA-0303134609F5}" type="slidenum">
              <a:rPr lang="fi-FI"/>
              <a:pPr>
                <a:defRPr/>
              </a:pPr>
              <a:t>‹#›</a:t>
            </a:fld>
            <a:endParaRPr lang="fi-FI" dirty="0"/>
          </a:p>
        </p:txBody>
      </p:sp>
    </p:spTree>
    <p:extLst>
      <p:ext uri="{BB962C8B-B14F-4D97-AF65-F5344CB8AC3E}">
        <p14:creationId xmlns:p14="http://schemas.microsoft.com/office/powerpoint/2010/main" val="1515646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paikka vasemmalla">
    <p:spTree>
      <p:nvGrpSpPr>
        <p:cNvPr id="1" name=""/>
        <p:cNvGrpSpPr/>
        <p:nvPr/>
      </p:nvGrpSpPr>
      <p:grpSpPr>
        <a:xfrm>
          <a:off x="0" y="0"/>
          <a:ext cx="0" cy="0"/>
          <a:chOff x="0" y="0"/>
          <a:chExt cx="0" cy="0"/>
        </a:xfrm>
      </p:grpSpPr>
      <p:sp>
        <p:nvSpPr>
          <p:cNvPr id="3" name="Otsikko 2"/>
          <p:cNvSpPr>
            <a:spLocks noGrp="1"/>
          </p:cNvSpPr>
          <p:nvPr>
            <p:ph type="title"/>
          </p:nvPr>
        </p:nvSpPr>
        <p:spPr>
          <a:xfrm>
            <a:off x="6480000" y="720000"/>
            <a:ext cx="5040000" cy="576000"/>
          </a:xfrm>
        </p:spPr>
        <p:txBody>
          <a:bodyPr/>
          <a:lstStyle/>
          <a:p>
            <a:r>
              <a:rPr lang="fi-FI" noProof="0"/>
              <a:t>Muokkaa ots. perustyyl. napsautt.</a:t>
            </a:r>
            <a:endParaRPr lang="fi-FI" dirty="0"/>
          </a:p>
        </p:txBody>
      </p:sp>
      <p:sp>
        <p:nvSpPr>
          <p:cNvPr id="7" name="Kuvan paikkamerkki 7"/>
          <p:cNvSpPr>
            <a:spLocks noGrp="1"/>
          </p:cNvSpPr>
          <p:nvPr>
            <p:ph type="pic" sz="quarter" idx="10"/>
          </p:nvPr>
        </p:nvSpPr>
        <p:spPr>
          <a:xfrm>
            <a:off x="252000" y="251999"/>
            <a:ext cx="5835033"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
        <p:nvSpPr>
          <p:cNvPr id="10" name="Tekstin paikkamerkki 9"/>
          <p:cNvSpPr>
            <a:spLocks noGrp="1"/>
          </p:cNvSpPr>
          <p:nvPr>
            <p:ph type="body" sz="quarter" idx="27"/>
          </p:nvPr>
        </p:nvSpPr>
        <p:spPr>
          <a:xfrm>
            <a:off x="6480174" y="1440000"/>
            <a:ext cx="5039825" cy="4320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E3999EB7-E2F5-503D-FC3F-988949A26E0F}"/>
              </a:ext>
            </a:extLst>
          </p:cNvPr>
          <p:cNvSpPr>
            <a:spLocks noGrp="1"/>
          </p:cNvSpPr>
          <p:nvPr>
            <p:ph type="sldNum" sz="quarter" idx="28"/>
          </p:nvPr>
        </p:nvSpPr>
        <p:spPr/>
        <p:txBody>
          <a:bodyPr/>
          <a:lstStyle>
            <a:lvl1pPr>
              <a:defRPr/>
            </a:lvl1pPr>
          </a:lstStyle>
          <a:p>
            <a:pPr>
              <a:defRPr/>
            </a:pPr>
            <a:fld id="{6C2C079C-E086-4485-9EDE-7BC6BE4D4304}" type="slidenum">
              <a:rPr lang="fi-FI"/>
              <a:pPr>
                <a:defRPr/>
              </a:pPr>
              <a:t>‹#›</a:t>
            </a:fld>
            <a:endParaRPr lang="fi-FI" dirty="0"/>
          </a:p>
        </p:txBody>
      </p:sp>
    </p:spTree>
    <p:extLst>
      <p:ext uri="{BB962C8B-B14F-4D97-AF65-F5344CB8AC3E}">
        <p14:creationId xmlns:p14="http://schemas.microsoft.com/office/powerpoint/2010/main" val="2393362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noProof="0"/>
              <a:t>Muokkaa ots. perustyyl. napsautt.</a:t>
            </a:r>
            <a:endParaRPr lang="fi-FI" dirty="0"/>
          </a:p>
        </p:txBody>
      </p:sp>
      <p:sp>
        <p:nvSpPr>
          <p:cNvPr id="3" name="Dian numeron paikkamerkki 19">
            <a:extLst>
              <a:ext uri="{FF2B5EF4-FFF2-40B4-BE49-F238E27FC236}">
                <a16:creationId xmlns:a16="http://schemas.microsoft.com/office/drawing/2014/main" id="{8E10EC97-FBAE-35A7-7136-C30DC20A5918}"/>
              </a:ext>
            </a:extLst>
          </p:cNvPr>
          <p:cNvSpPr>
            <a:spLocks noGrp="1"/>
          </p:cNvSpPr>
          <p:nvPr>
            <p:ph type="sldNum" sz="quarter" idx="10"/>
          </p:nvPr>
        </p:nvSpPr>
        <p:spPr/>
        <p:txBody>
          <a:bodyPr/>
          <a:lstStyle>
            <a:lvl1pPr>
              <a:defRPr/>
            </a:lvl1pPr>
          </a:lstStyle>
          <a:p>
            <a:pPr>
              <a:defRPr/>
            </a:pPr>
            <a:fld id="{2CF895DA-9624-4CAB-A050-7E275D981269}" type="slidenum">
              <a:rPr lang="fi-FI"/>
              <a:pPr>
                <a:defRPr/>
              </a:pPr>
              <a:t>‹#›</a:t>
            </a:fld>
            <a:endParaRPr lang="fi-FI" dirty="0"/>
          </a:p>
        </p:txBody>
      </p:sp>
    </p:spTree>
    <p:extLst>
      <p:ext uri="{BB962C8B-B14F-4D97-AF65-F5344CB8AC3E}">
        <p14:creationId xmlns:p14="http://schemas.microsoft.com/office/powerpoint/2010/main" val="2302043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2 - 2">
  <p:cSld name="1_2 - 2">
    <p:spTree>
      <p:nvGrpSpPr>
        <p:cNvPr id="1" name="Shape 197"/>
        <p:cNvGrpSpPr/>
        <p:nvPr/>
      </p:nvGrpSpPr>
      <p:grpSpPr>
        <a:xfrm>
          <a:off x="0" y="0"/>
          <a:ext cx="0" cy="0"/>
          <a:chOff x="0" y="0"/>
          <a:chExt cx="0" cy="0"/>
        </a:xfrm>
      </p:grpSpPr>
      <p:sp>
        <p:nvSpPr>
          <p:cNvPr id="2" name="Google Shape;198;p31">
            <a:extLst>
              <a:ext uri="{FF2B5EF4-FFF2-40B4-BE49-F238E27FC236}">
                <a16:creationId xmlns:a16="http://schemas.microsoft.com/office/drawing/2014/main" id="{AAABA17A-517A-E97A-5E1F-5F6EF88A1C4D}"/>
              </a:ext>
            </a:extLst>
          </p:cNvPr>
          <p:cNvSpPr>
            <a:spLocks noChangeArrowheads="1"/>
          </p:cNvSpPr>
          <p:nvPr/>
        </p:nvSpPr>
        <p:spPr bwMode="auto">
          <a:xfrm>
            <a:off x="322263" y="322263"/>
            <a:ext cx="7772400" cy="5341937"/>
          </a:xfrm>
          <a:prstGeom prst="rect">
            <a:avLst/>
          </a:prstGeom>
          <a:solidFill>
            <a:srgbClr val="BFE4CE"/>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fi-FI" altLang="fi-FI">
              <a:solidFill>
                <a:srgbClr val="FFFFFF"/>
              </a:solidFill>
              <a:cs typeface="Arial" panose="020B0604020202020204" pitchFamily="34" charset="0"/>
              <a:sym typeface="Arial" panose="020B0604020202020204" pitchFamily="34" charset="0"/>
            </a:endParaRPr>
          </a:p>
        </p:txBody>
      </p:sp>
      <p:sp>
        <p:nvSpPr>
          <p:cNvPr id="199" name="Google Shape;199;p31"/>
          <p:cNvSpPr txBox="1">
            <a:spLocks noGrp="1"/>
          </p:cNvSpPr>
          <p:nvPr>
            <p:ph type="title"/>
          </p:nvPr>
        </p:nvSpPr>
        <p:spPr>
          <a:xfrm>
            <a:off x="658906" y="708212"/>
            <a:ext cx="7042374" cy="785813"/>
          </a:xfrm>
          <a:prstGeom prst="rect">
            <a:avLst/>
          </a:prstGeom>
          <a:noFill/>
          <a:ln>
            <a:noFill/>
          </a:ln>
        </p:spPr>
        <p:txBody>
          <a:bodyPr spcFirstLastPara="1" lIns="91425" tIns="45700" rIns="91425" bIns="45700" anchor="ctr">
            <a:normAutofit/>
          </a:bodyPr>
          <a:lstStyle>
            <a:lvl1pPr lvl="0" algn="l">
              <a:lnSpc>
                <a:spcPct val="90000"/>
              </a:lnSpc>
              <a:spcBef>
                <a:spcPts val="0"/>
              </a:spcBef>
              <a:spcAft>
                <a:spcPts val="0"/>
              </a:spcAft>
              <a:buClr>
                <a:schemeClr val="dk1"/>
              </a:buClr>
              <a:buSzPts val="2200"/>
              <a:buFont typeface="Tahoma"/>
              <a:buNone/>
              <a:defRPr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31"/>
          <p:cNvSpPr txBox="1">
            <a:spLocks noGrp="1"/>
          </p:cNvSpPr>
          <p:nvPr>
            <p:ph type="body" idx="1"/>
          </p:nvPr>
        </p:nvSpPr>
        <p:spPr>
          <a:xfrm>
            <a:off x="660494" y="1852245"/>
            <a:ext cx="7040786" cy="3384773"/>
          </a:xfrm>
          <a:prstGeom prst="rect">
            <a:avLst/>
          </a:prstGeom>
          <a:noFill/>
          <a:ln>
            <a:noFill/>
          </a:ln>
        </p:spPr>
        <p:txBody>
          <a:bodyPr spcFirstLastPara="1" lIns="91425" tIns="45700" rIns="91425" bIns="4570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1" name="Google Shape;201;p31"/>
          <p:cNvSpPr txBox="1">
            <a:spLocks noGrp="1"/>
          </p:cNvSpPr>
          <p:nvPr>
            <p:ph type="body" idx="2"/>
          </p:nvPr>
        </p:nvSpPr>
        <p:spPr>
          <a:xfrm>
            <a:off x="8431309" y="322728"/>
            <a:ext cx="3437963" cy="5341105"/>
          </a:xfrm>
          <a:prstGeom prst="rect">
            <a:avLst/>
          </a:prstGeom>
          <a:noFill/>
          <a:ln>
            <a:noFill/>
          </a:ln>
        </p:spPr>
        <p:txBody>
          <a:bodyPr spcFirstLastPara="1" lIns="91425" tIns="45700" rIns="91425" bIns="4570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75220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Väliotsikko 2 vihreä">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8A586C71-11B9-4FBA-4A23-14D94AB1901B}"/>
              </a:ext>
            </a:extLst>
          </p:cNvPr>
          <p:cNvSpPr/>
          <p:nvPr userDrawn="1"/>
        </p:nvSpPr>
        <p:spPr>
          <a:xfrm>
            <a:off x="252413" y="252413"/>
            <a:ext cx="11691937" cy="5768975"/>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4">
            <a:extLst>
              <a:ext uri="{FF2B5EF4-FFF2-40B4-BE49-F238E27FC236}">
                <a16:creationId xmlns:a16="http://schemas.microsoft.com/office/drawing/2014/main" id="{09E369A3-FE35-8656-1D9C-6EA7E09F29A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9038" y="976313"/>
            <a:ext cx="13144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35A6DDCA-77CD-1DC2-B109-ECDD038E6662}"/>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05925" y="1254125"/>
            <a:ext cx="9318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012C23C4-93B0-7AD9-51EA-E63DF3AB71B4}"/>
              </a:ex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5775" y="582613"/>
            <a:ext cx="7715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E0BA99E6-C247-BF75-7C1A-128BC4CC8326}"/>
              </a:ext>
              <a:ext uri="{C183D7F6-B498-43B3-948B-1728B52AA6E4}">
                <adec:decorative xmlns:adec="http://schemas.microsoft.com/office/drawing/2017/decorative" val="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810750" y="2360613"/>
            <a:ext cx="1706563"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DB8C2C60-D277-0A42-4CD6-0C6C581496ED}"/>
              </a:ex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82700" y="3703638"/>
            <a:ext cx="77311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ctrTitle"/>
          </p:nvPr>
        </p:nvSpPr>
        <p:spPr>
          <a:xfrm>
            <a:off x="3432495" y="1782000"/>
            <a:ext cx="5327009" cy="1800000"/>
          </a:xfrm>
        </p:spPr>
        <p:txBody>
          <a:bodyPr anchor="b">
            <a:normAutofit/>
          </a:bodyPr>
          <a:lstStyle>
            <a:lvl1pPr algn="ctr">
              <a:defRPr sz="4000">
                <a:solidFill>
                  <a:schemeClr val="tx1"/>
                </a:solidFill>
              </a:defRPr>
            </a:lvl1pPr>
          </a:lstStyle>
          <a:p>
            <a:r>
              <a:rPr lang="fi-FI" noProof="0"/>
              <a:t>Muokkaa ots. perustyyl. napsautt.</a:t>
            </a:r>
            <a:endParaRPr lang="en-US" dirty="0"/>
          </a:p>
        </p:txBody>
      </p:sp>
      <p:sp>
        <p:nvSpPr>
          <p:cNvPr id="14" name="Subtitle 2"/>
          <p:cNvSpPr>
            <a:spLocks noGrp="1"/>
          </p:cNvSpPr>
          <p:nvPr>
            <p:ph type="subTitle" idx="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8" name="Dian numeron paikkamerkki 2">
            <a:extLst>
              <a:ext uri="{FF2B5EF4-FFF2-40B4-BE49-F238E27FC236}">
                <a16:creationId xmlns:a16="http://schemas.microsoft.com/office/drawing/2014/main" id="{D105174B-364F-A743-479C-E4FFF7D57311}"/>
              </a:ext>
            </a:extLst>
          </p:cNvPr>
          <p:cNvSpPr>
            <a:spLocks noGrp="1"/>
          </p:cNvSpPr>
          <p:nvPr>
            <p:ph type="sldNum" sz="quarter" idx="10"/>
          </p:nvPr>
        </p:nvSpPr>
        <p:spPr/>
        <p:txBody>
          <a:bodyPr/>
          <a:lstStyle>
            <a:lvl1pPr>
              <a:defRPr/>
            </a:lvl1pPr>
          </a:lstStyle>
          <a:p>
            <a:pPr>
              <a:defRPr/>
            </a:pPr>
            <a:fld id="{E47C4E18-77F8-48F1-935D-92D8F4D235B3}" type="slidenum">
              <a:rPr lang="fi-FI"/>
              <a:pPr>
                <a:defRPr/>
              </a:pPr>
              <a:t>‹#›</a:t>
            </a:fld>
            <a:endParaRPr lang="fi-FI" dirty="0"/>
          </a:p>
        </p:txBody>
      </p:sp>
    </p:spTree>
    <p:extLst>
      <p:ext uri="{BB962C8B-B14F-4D97-AF65-F5344CB8AC3E}">
        <p14:creationId xmlns:p14="http://schemas.microsoft.com/office/powerpoint/2010/main" val="3023527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yhjä">
    <p:spTree>
      <p:nvGrpSpPr>
        <p:cNvPr id="1" name=""/>
        <p:cNvGrpSpPr/>
        <p:nvPr/>
      </p:nvGrpSpPr>
      <p:grpSpPr>
        <a:xfrm>
          <a:off x="0" y="0"/>
          <a:ext cx="0" cy="0"/>
          <a:chOff x="0" y="0"/>
          <a:chExt cx="0" cy="0"/>
        </a:xfrm>
      </p:grpSpPr>
      <p:sp>
        <p:nvSpPr>
          <p:cNvPr id="2" name="Dian numeron paikkamerkki 19">
            <a:extLst>
              <a:ext uri="{FF2B5EF4-FFF2-40B4-BE49-F238E27FC236}">
                <a16:creationId xmlns:a16="http://schemas.microsoft.com/office/drawing/2014/main" id="{D1358A6C-CB19-EBBE-06B6-F8C959EC7989}"/>
              </a:ext>
            </a:extLst>
          </p:cNvPr>
          <p:cNvSpPr>
            <a:spLocks noGrp="1"/>
          </p:cNvSpPr>
          <p:nvPr>
            <p:ph type="sldNum" sz="quarter" idx="10"/>
          </p:nvPr>
        </p:nvSpPr>
        <p:spPr/>
        <p:txBody>
          <a:bodyPr/>
          <a:lstStyle>
            <a:lvl1pPr>
              <a:defRPr/>
            </a:lvl1pPr>
          </a:lstStyle>
          <a:p>
            <a:pPr>
              <a:defRPr/>
            </a:pPr>
            <a:fld id="{D4753B5E-6476-452D-9C03-F50923A82D3F}" type="slidenum">
              <a:rPr lang="fi-FI"/>
              <a:pPr>
                <a:defRPr/>
              </a:pPr>
              <a:t>‹#›</a:t>
            </a:fld>
            <a:endParaRPr lang="fi-FI" dirty="0"/>
          </a:p>
        </p:txBody>
      </p:sp>
    </p:spTree>
    <p:extLst>
      <p:ext uri="{BB962C8B-B14F-4D97-AF65-F5344CB8AC3E}">
        <p14:creationId xmlns:p14="http://schemas.microsoft.com/office/powerpoint/2010/main" val="2561262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Väliotsikko vihreä">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8BD5D096-E984-4942-E601-3EC13FB55ABB}"/>
              </a:ext>
            </a:extLst>
          </p:cNvPr>
          <p:cNvSpPr/>
          <p:nvPr userDrawn="1"/>
        </p:nvSpPr>
        <p:spPr>
          <a:xfrm>
            <a:off x="252413" y="252413"/>
            <a:ext cx="11691937" cy="5768975"/>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2">
            <a:extLst>
              <a:ext uri="{FF2B5EF4-FFF2-40B4-BE49-F238E27FC236}">
                <a16:creationId xmlns:a16="http://schemas.microsoft.com/office/drawing/2014/main" id="{1C9F6D0B-33C9-74B3-C80B-0C4F7692D7D3}"/>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5313" y="4024313"/>
            <a:ext cx="2287587"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E0632661-8CA8-EBF3-2613-6565034E830C}"/>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9038" y="1185863"/>
            <a:ext cx="13144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030F4646-4DC6-EC9F-B8D1-E9D422F61DF6}"/>
              </a:ex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20275" y="1763713"/>
            <a:ext cx="9318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3712845E-6D8D-579E-E4CD-B54843778399}"/>
              </a:ext>
              <a:ext uri="{C183D7F6-B498-43B3-948B-1728B52AA6E4}">
                <adec:decorative xmlns:adec="http://schemas.microsoft.com/office/drawing/2017/decorative" val="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85388" y="4024313"/>
            <a:ext cx="13335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422551F6-AC73-2772-BC45-4ECE0F66EB74}"/>
              </a:ext>
              <a:ext uri="{C183D7F6-B498-43B3-948B-1728B52AA6E4}">
                <adec:decorative xmlns:adec="http://schemas.microsoft.com/office/drawing/2017/decorative" val="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163050" y="4641850"/>
            <a:ext cx="9223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12872EE8-32C2-C0BC-C12B-735CB6A7433C}"/>
              </a:ext>
              <a:ext uri="{C183D7F6-B498-43B3-948B-1728B52AA6E4}">
                <adec:decorative xmlns:adec="http://schemas.microsoft.com/office/drawing/2017/decorative" val="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09013" y="1108075"/>
            <a:ext cx="7715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3432495" y="1782000"/>
            <a:ext cx="5327009" cy="1800000"/>
          </a:xfrm>
        </p:spPr>
        <p:txBody>
          <a:bodyPr anchor="b">
            <a:normAutofit/>
          </a:bodyPr>
          <a:lstStyle>
            <a:lvl1pPr algn="ctr">
              <a:defRPr sz="4000">
                <a:solidFill>
                  <a:schemeClr val="tx1"/>
                </a:solidFill>
              </a:defRPr>
            </a:lvl1pPr>
          </a:lstStyle>
          <a:p>
            <a:r>
              <a:rPr lang="fi-FI" noProof="0"/>
              <a:t>Muokkaa ots. perustyyl. napsautt.</a:t>
            </a:r>
            <a:endParaRPr lang="en-US" dirty="0"/>
          </a:p>
        </p:txBody>
      </p:sp>
      <p:sp>
        <p:nvSpPr>
          <p:cNvPr id="19" name="Subtitle 2"/>
          <p:cNvSpPr>
            <a:spLocks noGrp="1"/>
          </p:cNvSpPr>
          <p:nvPr>
            <p:ph type="subTitle" idx="1"/>
          </p:nvPr>
        </p:nvSpPr>
        <p:spPr>
          <a:xfrm>
            <a:off x="3432495" y="3852000"/>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9" name="Dian numeron paikkamerkki 11">
            <a:extLst>
              <a:ext uri="{FF2B5EF4-FFF2-40B4-BE49-F238E27FC236}">
                <a16:creationId xmlns:a16="http://schemas.microsoft.com/office/drawing/2014/main" id="{32A8D381-DE24-A2DB-2F04-8BDF6A934A3C}"/>
              </a:ext>
            </a:extLst>
          </p:cNvPr>
          <p:cNvSpPr>
            <a:spLocks noGrp="1"/>
          </p:cNvSpPr>
          <p:nvPr>
            <p:ph type="sldNum" sz="quarter" idx="10"/>
          </p:nvPr>
        </p:nvSpPr>
        <p:spPr/>
        <p:txBody>
          <a:bodyPr/>
          <a:lstStyle>
            <a:lvl1pPr>
              <a:defRPr/>
            </a:lvl1pPr>
          </a:lstStyle>
          <a:p>
            <a:pPr>
              <a:defRPr/>
            </a:pPr>
            <a:fld id="{D389E4F8-B066-4B17-98AB-3C4A21442DC2}" type="slidenum">
              <a:rPr lang="fi-FI"/>
              <a:pPr>
                <a:defRPr/>
              </a:pPr>
              <a:t>‹#›</a:t>
            </a:fld>
            <a:endParaRPr lang="fi-FI" dirty="0"/>
          </a:p>
        </p:txBody>
      </p:sp>
    </p:spTree>
    <p:extLst>
      <p:ext uri="{BB962C8B-B14F-4D97-AF65-F5344CB8AC3E}">
        <p14:creationId xmlns:p14="http://schemas.microsoft.com/office/powerpoint/2010/main" val="1243644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CC18A34-2B74-6E3D-F11D-7BB3C5E93B3C}"/>
              </a:ext>
            </a:extLst>
          </p:cNvPr>
          <p:cNvSpPr>
            <a:spLocks noGrp="1"/>
          </p:cNvSpPr>
          <p:nvPr>
            <p:ph type="dt" sz="half" idx="10"/>
          </p:nvPr>
        </p:nvSpPr>
        <p:spPr>
          <a:xfrm>
            <a:off x="0" y="0"/>
            <a:ext cx="0" cy="0"/>
          </a:xfrm>
        </p:spPr>
        <p:txBody>
          <a:bodyPr/>
          <a:lstStyle>
            <a:lvl1pPr>
              <a:defRPr/>
            </a:lvl1pPr>
          </a:lstStyle>
          <a:p>
            <a:pPr>
              <a:defRPr/>
            </a:pPr>
            <a:fld id="{139AC825-5F94-4B4A-BF58-D51CA5AF4058}" type="datetimeFigureOut">
              <a:rPr lang="fi-FI"/>
              <a:pPr>
                <a:defRPr/>
              </a:pPr>
              <a:t>4.2.2026</a:t>
            </a:fld>
            <a:endParaRPr lang="fi-FI"/>
          </a:p>
        </p:txBody>
      </p:sp>
      <p:sp>
        <p:nvSpPr>
          <p:cNvPr id="4" name="Alatunnisteen paikkamerkki 3">
            <a:extLst>
              <a:ext uri="{FF2B5EF4-FFF2-40B4-BE49-F238E27FC236}">
                <a16:creationId xmlns:a16="http://schemas.microsoft.com/office/drawing/2014/main" id="{3A823EFF-8E6C-EA04-A45F-D4149C53E8C6}"/>
              </a:ext>
            </a:extLst>
          </p:cNvPr>
          <p:cNvSpPr>
            <a:spLocks noGrp="1"/>
          </p:cNvSpPr>
          <p:nvPr>
            <p:ph type="ftr" sz="quarter" idx="11"/>
          </p:nvPr>
        </p:nvSpPr>
        <p:spPr>
          <a:xfrm>
            <a:off x="0" y="0"/>
            <a:ext cx="0" cy="0"/>
          </a:xfrm>
        </p:spPr>
        <p:txBody>
          <a:bodyPr/>
          <a:lstStyle>
            <a:lvl1pPr>
              <a:defRPr/>
            </a:lvl1pPr>
          </a:lstStyle>
          <a:p>
            <a:pPr>
              <a:defRPr/>
            </a:pPr>
            <a:endParaRPr lang="fi-FI"/>
          </a:p>
        </p:txBody>
      </p:sp>
      <p:sp>
        <p:nvSpPr>
          <p:cNvPr id="5" name="Dian numeron paikkamerkki 4">
            <a:extLst>
              <a:ext uri="{FF2B5EF4-FFF2-40B4-BE49-F238E27FC236}">
                <a16:creationId xmlns:a16="http://schemas.microsoft.com/office/drawing/2014/main" id="{D83A3138-482A-5EE5-2CAE-9C8D39ECF61E}"/>
              </a:ext>
            </a:extLst>
          </p:cNvPr>
          <p:cNvSpPr>
            <a:spLocks noGrp="1"/>
          </p:cNvSpPr>
          <p:nvPr>
            <p:ph type="sldNum" sz="quarter" idx="12"/>
          </p:nvPr>
        </p:nvSpPr>
        <p:spPr/>
        <p:txBody>
          <a:bodyPr/>
          <a:lstStyle>
            <a:lvl1pPr>
              <a:defRPr/>
            </a:lvl1pPr>
          </a:lstStyle>
          <a:p>
            <a:pPr>
              <a:defRPr/>
            </a:pPr>
            <a:fld id="{C9B8768E-7111-4878-8AE2-13EA686BEF4C}" type="slidenum">
              <a:rPr lang="fi-FI"/>
              <a:pPr>
                <a:defRPr/>
              </a:pPr>
              <a:t>‹#›</a:t>
            </a:fld>
            <a:endParaRPr lang="fi-FI"/>
          </a:p>
        </p:txBody>
      </p:sp>
    </p:spTree>
    <p:extLst>
      <p:ext uri="{BB962C8B-B14F-4D97-AF65-F5344CB8AC3E}">
        <p14:creationId xmlns:p14="http://schemas.microsoft.com/office/powerpoint/2010/main" val="1001926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nsi vihreä">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50170847-E7A3-D72C-2C28-4C926758D7FF}"/>
              </a:ext>
            </a:extLst>
          </p:cNvPr>
          <p:cNvSpPr/>
          <p:nvPr userDrawn="1"/>
        </p:nvSpPr>
        <p:spPr>
          <a:xfrm>
            <a:off x="252413" y="252413"/>
            <a:ext cx="11691937" cy="5768975"/>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3">
            <a:extLst>
              <a:ext uri="{FF2B5EF4-FFF2-40B4-BE49-F238E27FC236}">
                <a16:creationId xmlns:a16="http://schemas.microsoft.com/office/drawing/2014/main" id="{C0D37DCE-314A-E8E6-5B90-E7D318831AF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0400" y="3838575"/>
            <a:ext cx="436721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08EE8E60-744A-019B-4A41-8F9D65A2460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13963" y="760413"/>
            <a:ext cx="9318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AE6AD175-8018-917D-A641-1003238172B7}"/>
              </a:ex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0738" y="1192213"/>
            <a:ext cx="13144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48298A39-01DF-75B6-7D1E-2B4C21E1ADF3}"/>
              </a:ext>
              <a:ext uri="{C183D7F6-B498-43B3-948B-1728B52AA6E4}">
                <adec:decorative xmlns:adec="http://schemas.microsoft.com/office/drawing/2017/decorative" val="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90838" y="685800"/>
            <a:ext cx="111918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5718930" y="2088000"/>
            <a:ext cx="5327009" cy="1800000"/>
          </a:xfrm>
        </p:spPr>
        <p:txBody>
          <a:bodyPr anchor="b">
            <a:normAutofit/>
          </a:bodyPr>
          <a:lstStyle>
            <a:lvl1pPr algn="l">
              <a:defRPr sz="4000">
                <a:solidFill>
                  <a:schemeClr val="tx1"/>
                </a:solidFill>
              </a:defRPr>
            </a:lvl1pPr>
          </a:lstStyle>
          <a:p>
            <a:r>
              <a:rPr lang="fi-FI" noProof="0"/>
              <a:t>Muokkaa ots. perustyyl. napsautt.</a:t>
            </a:r>
            <a:endParaRPr lang="en-US" dirty="0"/>
          </a:p>
        </p:txBody>
      </p:sp>
      <p:sp>
        <p:nvSpPr>
          <p:cNvPr id="15" name="Subtitle 2"/>
          <p:cNvSpPr>
            <a:spLocks noGrp="1"/>
          </p:cNvSpPr>
          <p:nvPr>
            <p:ph type="subTitle" idx="1"/>
          </p:nvPr>
        </p:nvSpPr>
        <p:spPr>
          <a:xfrm>
            <a:off x="5718930" y="4157731"/>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Tree>
    <p:extLst>
      <p:ext uri="{BB962C8B-B14F-4D97-AF65-F5344CB8AC3E}">
        <p14:creationId xmlns:p14="http://schemas.microsoft.com/office/powerpoint/2010/main" val="279766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sivu keltainen">
    <p:spTree>
      <p:nvGrpSpPr>
        <p:cNvPr id="1" name=""/>
        <p:cNvGrpSpPr/>
        <p:nvPr/>
      </p:nvGrpSpPr>
      <p:grpSpPr>
        <a:xfrm>
          <a:off x="0" y="0"/>
          <a:ext cx="0" cy="0"/>
          <a:chOff x="0" y="0"/>
          <a:chExt cx="0" cy="0"/>
        </a:xfrm>
      </p:grpSpPr>
      <p:sp>
        <p:nvSpPr>
          <p:cNvPr id="2" name="Suorakulmio 1" descr="&quot;&quot;">
            <a:extLst>
              <a:ext uri="{FF2B5EF4-FFF2-40B4-BE49-F238E27FC236}">
                <a16:creationId xmlns:a16="http://schemas.microsoft.com/office/drawing/2014/main" id="{1A634A69-94DA-8CE7-3F8C-08E7DBFEBC8C}"/>
              </a:ext>
            </a:extLst>
          </p:cNvPr>
          <p:cNvSpPr/>
          <p:nvPr userDrawn="1"/>
        </p:nvSpPr>
        <p:spPr>
          <a:xfrm>
            <a:off x="252413" y="252413"/>
            <a:ext cx="11691937" cy="5584825"/>
          </a:xfrm>
          <a:prstGeom prst="rect">
            <a:avLst/>
          </a:prstGeom>
          <a:solidFill>
            <a:srgbClr val="FAF0DE"/>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 name="Otsikko 2"/>
          <p:cNvSpPr>
            <a:spLocks noGrp="1"/>
          </p:cNvSpPr>
          <p:nvPr>
            <p:ph type="title"/>
          </p:nvPr>
        </p:nvSpPr>
        <p:spPr/>
        <p:txBody>
          <a:bodyPr/>
          <a:lstStyle>
            <a:lvl1pPr>
              <a:defRPr>
                <a:solidFill>
                  <a:schemeClr val="tx1"/>
                </a:solidFill>
              </a:defRPr>
            </a:lvl1pPr>
          </a:lstStyle>
          <a:p>
            <a:r>
              <a:rPr lang="fi-FI" noProof="0"/>
              <a:t>Muokkaa ots. perustyyl. napsautt.</a:t>
            </a:r>
            <a:endParaRPr lang="fi-FI" dirty="0"/>
          </a:p>
        </p:txBody>
      </p:sp>
      <p:sp>
        <p:nvSpPr>
          <p:cNvPr id="4" name="Sisällön paikkamerkki 3"/>
          <p:cNvSpPr>
            <a:spLocks noGrp="1"/>
          </p:cNvSpPr>
          <p:nvPr>
            <p:ph sz="quarter" idx="23"/>
          </p:nvPr>
        </p:nvSpPr>
        <p:spPr>
          <a:xfrm>
            <a:off x="720000" y="1440000"/>
            <a:ext cx="10749600" cy="4194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ian numeron paikkamerkki 4">
            <a:extLst>
              <a:ext uri="{FF2B5EF4-FFF2-40B4-BE49-F238E27FC236}">
                <a16:creationId xmlns:a16="http://schemas.microsoft.com/office/drawing/2014/main" id="{9792E8A8-AF7B-7500-5739-086199CE8C24}"/>
              </a:ext>
            </a:extLst>
          </p:cNvPr>
          <p:cNvSpPr>
            <a:spLocks noGrp="1"/>
          </p:cNvSpPr>
          <p:nvPr>
            <p:ph type="sldNum" sz="quarter" idx="24"/>
          </p:nvPr>
        </p:nvSpPr>
        <p:spPr/>
        <p:txBody>
          <a:bodyPr/>
          <a:lstStyle>
            <a:lvl1pPr>
              <a:defRPr/>
            </a:lvl1pPr>
          </a:lstStyle>
          <a:p>
            <a:pPr>
              <a:defRPr/>
            </a:pPr>
            <a:fld id="{8AEF1D51-AB99-4F75-B14E-EA985CA3BBF7}" type="slidenum">
              <a:rPr lang="fi-FI"/>
              <a:pPr>
                <a:defRPr/>
              </a:pPr>
              <a:t>‹#›</a:t>
            </a:fld>
            <a:endParaRPr lang="fi-FI" dirty="0"/>
          </a:p>
        </p:txBody>
      </p:sp>
    </p:spTree>
    <p:extLst>
      <p:ext uri="{BB962C8B-B14F-4D97-AF65-F5344CB8AC3E}">
        <p14:creationId xmlns:p14="http://schemas.microsoft.com/office/powerpoint/2010/main" val="3045870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nsi sininen">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A9C869D9-FD53-DFFB-62EA-2F9A1728B772}"/>
              </a:ext>
            </a:extLst>
          </p:cNvPr>
          <p:cNvSpPr/>
          <p:nvPr userDrawn="1"/>
        </p:nvSpPr>
        <p:spPr>
          <a:xfrm>
            <a:off x="252413" y="252413"/>
            <a:ext cx="11691937" cy="5768975"/>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13">
            <a:extLst>
              <a:ext uri="{FF2B5EF4-FFF2-40B4-BE49-F238E27FC236}">
                <a16:creationId xmlns:a16="http://schemas.microsoft.com/office/drawing/2014/main" id="{768A8CD5-F5E7-FDC4-6CC1-D93CAFAADC9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765175"/>
            <a:ext cx="3875087"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ctrTitle"/>
          </p:nvPr>
        </p:nvSpPr>
        <p:spPr>
          <a:xfrm>
            <a:off x="5718930" y="2088000"/>
            <a:ext cx="5327009" cy="1800000"/>
          </a:xfrm>
        </p:spPr>
        <p:txBody>
          <a:bodyPr anchor="b">
            <a:normAutofit/>
          </a:bodyPr>
          <a:lstStyle>
            <a:lvl1pPr algn="l">
              <a:defRPr sz="4000">
                <a:solidFill>
                  <a:schemeClr val="bg1"/>
                </a:solidFill>
              </a:defRPr>
            </a:lvl1pPr>
          </a:lstStyle>
          <a:p>
            <a:r>
              <a:rPr lang="fi-FI" noProof="0"/>
              <a:t>Muokkaa ots. perustyyl. napsautt.</a:t>
            </a:r>
            <a:endParaRPr lang="en-US" dirty="0"/>
          </a:p>
        </p:txBody>
      </p:sp>
      <p:sp>
        <p:nvSpPr>
          <p:cNvPr id="20" name="Subtitle 2"/>
          <p:cNvSpPr>
            <a:spLocks noGrp="1"/>
          </p:cNvSpPr>
          <p:nvPr>
            <p:ph type="subTitle" idx="1"/>
          </p:nvPr>
        </p:nvSpPr>
        <p:spPr>
          <a:xfrm>
            <a:off x="5718930" y="4158000"/>
            <a:ext cx="5327009" cy="720000"/>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Tree>
    <p:extLst>
      <p:ext uri="{BB962C8B-B14F-4D97-AF65-F5344CB8AC3E}">
        <p14:creationId xmlns:p14="http://schemas.microsoft.com/office/powerpoint/2010/main" val="3968547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nsi keltainen">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7C1CE44E-C3F4-6D39-EFF3-26E1B98D9942}"/>
              </a:ext>
            </a:extLst>
          </p:cNvPr>
          <p:cNvSpPr/>
          <p:nvPr userDrawn="1"/>
        </p:nvSpPr>
        <p:spPr>
          <a:xfrm>
            <a:off x="252413" y="252413"/>
            <a:ext cx="11691937" cy="5768975"/>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9">
            <a:extLst>
              <a:ext uri="{FF2B5EF4-FFF2-40B4-BE49-F238E27FC236}">
                <a16:creationId xmlns:a16="http://schemas.microsoft.com/office/drawing/2014/main" id="{488DD0B9-C46C-8C4C-8753-FC0C2525DD02}"/>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413" y="1585913"/>
            <a:ext cx="45720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5718930" y="2088000"/>
            <a:ext cx="5327009" cy="1800000"/>
          </a:xfrm>
        </p:spPr>
        <p:txBody>
          <a:bodyPr anchor="b">
            <a:normAutofit/>
          </a:bodyPr>
          <a:lstStyle>
            <a:lvl1pPr algn="l">
              <a:defRPr sz="4000">
                <a:solidFill>
                  <a:schemeClr val="tx1"/>
                </a:solidFill>
              </a:defRPr>
            </a:lvl1pPr>
          </a:lstStyle>
          <a:p>
            <a:r>
              <a:rPr lang="fi-FI" noProof="0"/>
              <a:t>Muokkaa ots. perustyyl. napsautt.</a:t>
            </a:r>
            <a:endParaRPr lang="en-US" dirty="0"/>
          </a:p>
        </p:txBody>
      </p:sp>
      <p:sp>
        <p:nvSpPr>
          <p:cNvPr id="15" name="Subtitle 2"/>
          <p:cNvSpPr>
            <a:spLocks noGrp="1"/>
          </p:cNvSpPr>
          <p:nvPr>
            <p:ph type="subTitle" idx="1"/>
          </p:nvPr>
        </p:nvSpPr>
        <p:spPr>
          <a:xfrm>
            <a:off x="5718930" y="4158000"/>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Tree>
    <p:extLst>
      <p:ext uri="{BB962C8B-B14F-4D97-AF65-F5344CB8AC3E}">
        <p14:creationId xmlns:p14="http://schemas.microsoft.com/office/powerpoint/2010/main" val="366835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nsi punainen">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8D246614-F73F-EC0E-BACF-0AE2ED86EB8C}"/>
              </a:ext>
            </a:extLst>
          </p:cNvPr>
          <p:cNvSpPr/>
          <p:nvPr userDrawn="1"/>
        </p:nvSpPr>
        <p:spPr>
          <a:xfrm>
            <a:off x="252413" y="252413"/>
            <a:ext cx="11691937" cy="5768975"/>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16">
            <a:extLst>
              <a:ext uri="{FF2B5EF4-FFF2-40B4-BE49-F238E27FC236}">
                <a16:creationId xmlns:a16="http://schemas.microsoft.com/office/drawing/2014/main" id="{44EEA7B6-C785-E0C6-232E-AF7FD9E41BA6}"/>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6175" y="1403350"/>
            <a:ext cx="363537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5718930" y="2088000"/>
            <a:ext cx="5327009" cy="1800000"/>
          </a:xfrm>
        </p:spPr>
        <p:txBody>
          <a:bodyPr anchor="b">
            <a:normAutofit/>
          </a:bodyPr>
          <a:lstStyle>
            <a:lvl1pPr algn="l">
              <a:defRPr sz="4000">
                <a:solidFill>
                  <a:schemeClr val="tx1"/>
                </a:solidFill>
              </a:defRPr>
            </a:lvl1pPr>
          </a:lstStyle>
          <a:p>
            <a:r>
              <a:rPr lang="fi-FI" noProof="0"/>
              <a:t>Muokkaa ots. perustyyl. napsautt.</a:t>
            </a:r>
            <a:endParaRPr lang="en-US" dirty="0"/>
          </a:p>
        </p:txBody>
      </p:sp>
      <p:sp>
        <p:nvSpPr>
          <p:cNvPr id="15" name="Subtitle 2"/>
          <p:cNvSpPr>
            <a:spLocks noGrp="1"/>
          </p:cNvSpPr>
          <p:nvPr>
            <p:ph type="subTitle" idx="1"/>
          </p:nvPr>
        </p:nvSpPr>
        <p:spPr>
          <a:xfrm>
            <a:off x="5718930" y="4158000"/>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Tree>
    <p:extLst>
      <p:ext uri="{BB962C8B-B14F-4D97-AF65-F5344CB8AC3E}">
        <p14:creationId xmlns:p14="http://schemas.microsoft.com/office/powerpoint/2010/main" val="81346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nsi 2 vihreä">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7382F154-2F22-4491-2C0C-F154AFBF8D1D}"/>
              </a:ext>
            </a:extLst>
          </p:cNvPr>
          <p:cNvSpPr/>
          <p:nvPr userDrawn="1"/>
        </p:nvSpPr>
        <p:spPr>
          <a:xfrm>
            <a:off x="252413" y="252413"/>
            <a:ext cx="11691937" cy="5768975"/>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1">
            <a:extLst>
              <a:ext uri="{FF2B5EF4-FFF2-40B4-BE49-F238E27FC236}">
                <a16:creationId xmlns:a16="http://schemas.microsoft.com/office/drawing/2014/main" id="{F78F3EDD-05A5-8EC2-9986-45AEB12DAB10}"/>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8175" y="1319213"/>
            <a:ext cx="219075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5718930" y="2088000"/>
            <a:ext cx="5327009" cy="1800000"/>
          </a:xfrm>
        </p:spPr>
        <p:txBody>
          <a:bodyPr anchor="b">
            <a:normAutofit/>
          </a:bodyPr>
          <a:lstStyle>
            <a:lvl1pPr algn="l">
              <a:defRPr sz="4000">
                <a:solidFill>
                  <a:schemeClr val="tx1"/>
                </a:solidFill>
              </a:defRPr>
            </a:lvl1pPr>
          </a:lstStyle>
          <a:p>
            <a:r>
              <a:rPr lang="fi-FI" noProof="0"/>
              <a:t>Muokkaa ots. perustyyl. napsautt.</a:t>
            </a:r>
            <a:endParaRPr lang="en-US" dirty="0"/>
          </a:p>
        </p:txBody>
      </p:sp>
      <p:sp>
        <p:nvSpPr>
          <p:cNvPr id="15" name="Subtitle 2"/>
          <p:cNvSpPr>
            <a:spLocks noGrp="1"/>
          </p:cNvSpPr>
          <p:nvPr>
            <p:ph type="subTitle" idx="1"/>
          </p:nvPr>
        </p:nvSpPr>
        <p:spPr>
          <a:xfrm>
            <a:off x="5718930" y="4157999"/>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Tree>
    <p:extLst>
      <p:ext uri="{BB962C8B-B14F-4D97-AF65-F5344CB8AC3E}">
        <p14:creationId xmlns:p14="http://schemas.microsoft.com/office/powerpoint/2010/main" val="1303138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2 sininen">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6E63EEFF-A283-3DDE-8058-A186E4AEBA1E}"/>
              </a:ext>
            </a:extLst>
          </p:cNvPr>
          <p:cNvSpPr/>
          <p:nvPr userDrawn="1"/>
        </p:nvSpPr>
        <p:spPr>
          <a:xfrm>
            <a:off x="252413" y="252413"/>
            <a:ext cx="11691937" cy="5768975"/>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2">
            <a:extLst>
              <a:ext uri="{FF2B5EF4-FFF2-40B4-BE49-F238E27FC236}">
                <a16:creationId xmlns:a16="http://schemas.microsoft.com/office/drawing/2014/main" id="{D0FB863B-E2C1-46C9-A7AF-35DFD69E5E63}"/>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265113" y="1279525"/>
            <a:ext cx="4651376"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ctrTitle"/>
          </p:nvPr>
        </p:nvSpPr>
        <p:spPr>
          <a:xfrm>
            <a:off x="5718930" y="2088000"/>
            <a:ext cx="5327009" cy="1800000"/>
          </a:xfrm>
        </p:spPr>
        <p:txBody>
          <a:bodyPr anchor="b">
            <a:normAutofit/>
          </a:bodyPr>
          <a:lstStyle>
            <a:lvl1pPr algn="l">
              <a:defRPr sz="4000">
                <a:solidFill>
                  <a:schemeClr val="bg1"/>
                </a:solidFill>
              </a:defRPr>
            </a:lvl1pPr>
          </a:lstStyle>
          <a:p>
            <a:r>
              <a:rPr lang="fi-FI" noProof="0"/>
              <a:t>Muokkaa ots. perustyyl. napsautt.</a:t>
            </a:r>
            <a:endParaRPr lang="en-US" dirty="0"/>
          </a:p>
        </p:txBody>
      </p:sp>
      <p:sp>
        <p:nvSpPr>
          <p:cNvPr id="20" name="Subtitle 2"/>
          <p:cNvSpPr>
            <a:spLocks noGrp="1"/>
          </p:cNvSpPr>
          <p:nvPr>
            <p:ph type="subTitle" idx="1"/>
          </p:nvPr>
        </p:nvSpPr>
        <p:spPr>
          <a:xfrm>
            <a:off x="5718930" y="4157999"/>
            <a:ext cx="5327009" cy="720000"/>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Tree>
    <p:extLst>
      <p:ext uri="{BB962C8B-B14F-4D97-AF65-F5344CB8AC3E}">
        <p14:creationId xmlns:p14="http://schemas.microsoft.com/office/powerpoint/2010/main" val="2645877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kuvalla vihreä">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56B2F03C-BE2A-63DB-72AE-35FAB31B2654}"/>
              </a:ext>
            </a:extLst>
          </p:cNvPr>
          <p:cNvSpPr/>
          <p:nvPr userDrawn="1"/>
        </p:nvSpPr>
        <p:spPr>
          <a:xfrm>
            <a:off x="252413" y="252413"/>
            <a:ext cx="11691937" cy="5768975"/>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sp>
        <p:nvSpPr>
          <p:cNvPr id="13" name="Title 1"/>
          <p:cNvSpPr>
            <a:spLocks noGrp="1"/>
          </p:cNvSpPr>
          <p:nvPr>
            <p:ph type="ctrTitle"/>
          </p:nvPr>
        </p:nvSpPr>
        <p:spPr>
          <a:xfrm>
            <a:off x="5274000" y="2088000"/>
            <a:ext cx="6120000" cy="1800000"/>
          </a:xfrm>
        </p:spPr>
        <p:txBody>
          <a:bodyPr anchor="b">
            <a:normAutofit/>
          </a:bodyPr>
          <a:lstStyle>
            <a:lvl1pPr algn="l">
              <a:defRPr sz="4000">
                <a:solidFill>
                  <a:schemeClr val="tx1"/>
                </a:solidFill>
                <a:latin typeface="+mj-lt"/>
              </a:defRPr>
            </a:lvl1pPr>
          </a:lstStyle>
          <a:p>
            <a:r>
              <a:rPr lang="fi-FI" noProof="0"/>
              <a:t>Muokkaa ots. perustyyl. napsautt.</a:t>
            </a:r>
            <a:endParaRPr lang="en-US" dirty="0"/>
          </a:p>
        </p:txBody>
      </p:sp>
      <p:sp>
        <p:nvSpPr>
          <p:cNvPr id="15" name="Subtitle 2"/>
          <p:cNvSpPr>
            <a:spLocks noGrp="1"/>
          </p:cNvSpPr>
          <p:nvPr>
            <p:ph type="subTitle" idx="1"/>
          </p:nvPr>
        </p:nvSpPr>
        <p:spPr>
          <a:xfrm>
            <a:off x="5273999" y="4158000"/>
            <a:ext cx="6120000" cy="720000"/>
          </a:xfrm>
        </p:spPr>
        <p:txBody>
          <a:bodyPr>
            <a:normAutofit/>
          </a:bodyPr>
          <a:lstStyle>
            <a:lvl1pPr marL="0" indent="0" algn="l">
              <a:buNone/>
              <a:defRPr sz="18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8" name="Kuvan paikkamerkki 7"/>
          <p:cNvSpPr>
            <a:spLocks noGrp="1"/>
          </p:cNvSpPr>
          <p:nvPr>
            <p:ph type="pic" sz="quarter" idx="10"/>
          </p:nvPr>
        </p:nvSpPr>
        <p:spPr>
          <a:xfrm>
            <a:off x="252000" y="251999"/>
            <a:ext cx="4275313"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Tree>
    <p:extLst>
      <p:ext uri="{BB962C8B-B14F-4D97-AF65-F5344CB8AC3E}">
        <p14:creationId xmlns:p14="http://schemas.microsoft.com/office/powerpoint/2010/main" val="2756574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kuvalla sininen">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5711A7D6-A228-F3B2-28F3-980A22246EEE}"/>
              </a:ext>
            </a:extLst>
          </p:cNvPr>
          <p:cNvSpPr/>
          <p:nvPr userDrawn="1"/>
        </p:nvSpPr>
        <p:spPr>
          <a:xfrm>
            <a:off x="252413" y="252413"/>
            <a:ext cx="11691937" cy="5768975"/>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sp>
        <p:nvSpPr>
          <p:cNvPr id="13" name="Title 1"/>
          <p:cNvSpPr>
            <a:spLocks noGrp="1"/>
          </p:cNvSpPr>
          <p:nvPr>
            <p:ph type="ctrTitle"/>
          </p:nvPr>
        </p:nvSpPr>
        <p:spPr>
          <a:xfrm>
            <a:off x="5274000" y="2088000"/>
            <a:ext cx="6120000" cy="1800000"/>
          </a:xfrm>
        </p:spPr>
        <p:txBody>
          <a:bodyPr anchor="b">
            <a:normAutofit/>
          </a:bodyPr>
          <a:lstStyle>
            <a:lvl1pPr algn="l">
              <a:defRPr sz="4000">
                <a:solidFill>
                  <a:schemeClr val="bg1"/>
                </a:solidFill>
                <a:latin typeface="+mj-lt"/>
              </a:defRPr>
            </a:lvl1pPr>
          </a:lstStyle>
          <a:p>
            <a:r>
              <a:rPr lang="fi-FI" noProof="0"/>
              <a:t>Muokkaa ots. perustyyl. napsautt.</a:t>
            </a:r>
            <a:endParaRPr lang="en-US" dirty="0"/>
          </a:p>
        </p:txBody>
      </p:sp>
      <p:sp>
        <p:nvSpPr>
          <p:cNvPr id="15" name="Subtitle 2"/>
          <p:cNvSpPr>
            <a:spLocks noGrp="1"/>
          </p:cNvSpPr>
          <p:nvPr>
            <p:ph type="subTitle" idx="1"/>
          </p:nvPr>
        </p:nvSpPr>
        <p:spPr>
          <a:xfrm>
            <a:off x="5273999" y="4158000"/>
            <a:ext cx="6120000" cy="720000"/>
          </a:xfrm>
        </p:spPr>
        <p:txBody>
          <a:bodyPr>
            <a:normAutofit/>
          </a:bodyPr>
          <a:lstStyle>
            <a:lvl1pPr marL="0" indent="0" algn="l">
              <a:buNone/>
              <a:defRPr sz="18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8" name="Kuvan paikkamerkki 7"/>
          <p:cNvSpPr>
            <a:spLocks noGrp="1"/>
          </p:cNvSpPr>
          <p:nvPr>
            <p:ph type="pic" sz="quarter" idx="10"/>
          </p:nvPr>
        </p:nvSpPr>
        <p:spPr>
          <a:xfrm>
            <a:off x="252000" y="251999"/>
            <a:ext cx="4275313"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Tree>
    <p:extLst>
      <p:ext uri="{BB962C8B-B14F-4D97-AF65-F5344CB8AC3E}">
        <p14:creationId xmlns:p14="http://schemas.microsoft.com/office/powerpoint/2010/main" val="870908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kuvalla keltainen">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6964F427-E6CD-AA52-2888-D0C929679D92}"/>
              </a:ext>
            </a:extLst>
          </p:cNvPr>
          <p:cNvSpPr/>
          <p:nvPr userDrawn="1"/>
        </p:nvSpPr>
        <p:spPr>
          <a:xfrm>
            <a:off x="252413" y="252413"/>
            <a:ext cx="11691937" cy="5768975"/>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sp>
        <p:nvSpPr>
          <p:cNvPr id="13" name="Title 1"/>
          <p:cNvSpPr>
            <a:spLocks noGrp="1"/>
          </p:cNvSpPr>
          <p:nvPr>
            <p:ph type="ctrTitle"/>
          </p:nvPr>
        </p:nvSpPr>
        <p:spPr>
          <a:xfrm>
            <a:off x="5274000" y="2088000"/>
            <a:ext cx="6120000" cy="1800000"/>
          </a:xfrm>
        </p:spPr>
        <p:txBody>
          <a:bodyPr anchor="b">
            <a:normAutofit/>
          </a:bodyPr>
          <a:lstStyle>
            <a:lvl1pPr algn="l">
              <a:defRPr sz="4000">
                <a:solidFill>
                  <a:schemeClr val="tx1"/>
                </a:solidFill>
                <a:latin typeface="+mj-lt"/>
              </a:defRPr>
            </a:lvl1pPr>
          </a:lstStyle>
          <a:p>
            <a:r>
              <a:rPr lang="fi-FI" noProof="0"/>
              <a:t>Muokkaa ots. perustyyl. napsautt.</a:t>
            </a:r>
            <a:endParaRPr lang="en-US" dirty="0"/>
          </a:p>
        </p:txBody>
      </p:sp>
      <p:sp>
        <p:nvSpPr>
          <p:cNvPr id="15" name="Subtitle 2"/>
          <p:cNvSpPr>
            <a:spLocks noGrp="1"/>
          </p:cNvSpPr>
          <p:nvPr>
            <p:ph type="subTitle" idx="1"/>
          </p:nvPr>
        </p:nvSpPr>
        <p:spPr>
          <a:xfrm>
            <a:off x="5273999" y="4158000"/>
            <a:ext cx="6120000" cy="720000"/>
          </a:xfrm>
        </p:spPr>
        <p:txBody>
          <a:bodyPr>
            <a:normAutofit/>
          </a:bodyPr>
          <a:lstStyle>
            <a:lvl1pPr marL="0" indent="0" algn="l">
              <a:buNone/>
              <a:defRPr sz="18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8" name="Kuvan paikkamerkki 7"/>
          <p:cNvSpPr>
            <a:spLocks noGrp="1"/>
          </p:cNvSpPr>
          <p:nvPr>
            <p:ph type="pic" sz="quarter" idx="10"/>
          </p:nvPr>
        </p:nvSpPr>
        <p:spPr>
          <a:xfrm>
            <a:off x="252000" y="251999"/>
            <a:ext cx="4275313"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Tree>
    <p:extLst>
      <p:ext uri="{BB962C8B-B14F-4D97-AF65-F5344CB8AC3E}">
        <p14:creationId xmlns:p14="http://schemas.microsoft.com/office/powerpoint/2010/main" val="31801134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nsi kuvalla punainen">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3FDFAB94-0AD5-CD27-B6EA-31F41C917CD5}"/>
              </a:ext>
            </a:extLst>
          </p:cNvPr>
          <p:cNvSpPr/>
          <p:nvPr userDrawn="1"/>
        </p:nvSpPr>
        <p:spPr>
          <a:xfrm>
            <a:off x="252413" y="252413"/>
            <a:ext cx="11691937" cy="5768975"/>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sp>
        <p:nvSpPr>
          <p:cNvPr id="13" name="Title 1"/>
          <p:cNvSpPr>
            <a:spLocks noGrp="1"/>
          </p:cNvSpPr>
          <p:nvPr>
            <p:ph type="ctrTitle"/>
          </p:nvPr>
        </p:nvSpPr>
        <p:spPr>
          <a:xfrm>
            <a:off x="5274000" y="2088000"/>
            <a:ext cx="6120000" cy="1800000"/>
          </a:xfrm>
        </p:spPr>
        <p:txBody>
          <a:bodyPr anchor="b">
            <a:normAutofit/>
          </a:bodyPr>
          <a:lstStyle>
            <a:lvl1pPr algn="l">
              <a:defRPr sz="4000">
                <a:solidFill>
                  <a:schemeClr val="tx1"/>
                </a:solidFill>
                <a:latin typeface="+mj-lt"/>
              </a:defRPr>
            </a:lvl1pPr>
          </a:lstStyle>
          <a:p>
            <a:r>
              <a:rPr lang="fi-FI" noProof="0"/>
              <a:t>Muokkaa ots. perustyyl. napsautt.</a:t>
            </a:r>
            <a:endParaRPr lang="en-US" dirty="0"/>
          </a:p>
        </p:txBody>
      </p:sp>
      <p:sp>
        <p:nvSpPr>
          <p:cNvPr id="15" name="Subtitle 2"/>
          <p:cNvSpPr>
            <a:spLocks noGrp="1"/>
          </p:cNvSpPr>
          <p:nvPr>
            <p:ph type="subTitle" idx="1"/>
          </p:nvPr>
        </p:nvSpPr>
        <p:spPr>
          <a:xfrm>
            <a:off x="5273999" y="4158000"/>
            <a:ext cx="6120000" cy="720000"/>
          </a:xfrm>
        </p:spPr>
        <p:txBody>
          <a:bodyPr>
            <a:normAutofit/>
          </a:bodyPr>
          <a:lstStyle>
            <a:lvl1pPr marL="0" indent="0" algn="l">
              <a:buNone/>
              <a:defRPr sz="18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8" name="Kuvan paikkamerkki 7"/>
          <p:cNvSpPr>
            <a:spLocks noGrp="1"/>
          </p:cNvSpPr>
          <p:nvPr>
            <p:ph type="pic" sz="quarter" idx="10"/>
          </p:nvPr>
        </p:nvSpPr>
        <p:spPr>
          <a:xfrm>
            <a:off x="252000" y="251999"/>
            <a:ext cx="4275313" cy="5770800"/>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endParaRPr lang="fi-FI" noProof="0" dirty="0"/>
          </a:p>
        </p:txBody>
      </p:sp>
    </p:spTree>
    <p:extLst>
      <p:ext uri="{BB962C8B-B14F-4D97-AF65-F5344CB8AC3E}">
        <p14:creationId xmlns:p14="http://schemas.microsoft.com/office/powerpoint/2010/main" val="90327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äliotsikko vihreä">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74F63E29-F423-E042-499F-FBCADBC9ABE2}"/>
              </a:ext>
            </a:extLst>
          </p:cNvPr>
          <p:cNvSpPr/>
          <p:nvPr userDrawn="1"/>
        </p:nvSpPr>
        <p:spPr>
          <a:xfrm>
            <a:off x="252413" y="252413"/>
            <a:ext cx="11691937" cy="5768975"/>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2">
            <a:extLst>
              <a:ext uri="{FF2B5EF4-FFF2-40B4-BE49-F238E27FC236}">
                <a16:creationId xmlns:a16="http://schemas.microsoft.com/office/drawing/2014/main" id="{2810B23C-A8EE-D445-5AC8-1872D3CBFC45}"/>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5313" y="4024313"/>
            <a:ext cx="2287587"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89BBEE2F-C6FF-D327-0367-893E00091308}"/>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9038" y="1185863"/>
            <a:ext cx="13144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587F634D-F37C-F35F-5340-29C0CB46D59E}"/>
              </a:ex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20275" y="1763713"/>
            <a:ext cx="9318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A3242BF-6255-A8DF-9CA5-09C0094C1EDA}"/>
              </a:ext>
              <a:ext uri="{C183D7F6-B498-43B3-948B-1728B52AA6E4}">
                <adec:decorative xmlns:adec="http://schemas.microsoft.com/office/drawing/2017/decorative" val="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85388" y="4024313"/>
            <a:ext cx="13335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19E8F884-0CF3-7795-B53E-4962F1BC7159}"/>
              </a:ext>
              <a:ext uri="{C183D7F6-B498-43B3-948B-1728B52AA6E4}">
                <adec:decorative xmlns:adec="http://schemas.microsoft.com/office/drawing/2017/decorative" val="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163050" y="4641850"/>
            <a:ext cx="9223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06CA2A37-F63C-5B93-69FD-80140EE2D2C6}"/>
              </a:ext>
              <a:ext uri="{C183D7F6-B498-43B3-948B-1728B52AA6E4}">
                <adec:decorative xmlns:adec="http://schemas.microsoft.com/office/drawing/2017/decorative" val="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09013" y="1108075"/>
            <a:ext cx="7715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3432495" y="1782000"/>
            <a:ext cx="5327009" cy="1800000"/>
          </a:xfrm>
        </p:spPr>
        <p:txBody>
          <a:bodyPr anchor="b">
            <a:normAutofit/>
          </a:bodyPr>
          <a:lstStyle>
            <a:lvl1pPr algn="ctr">
              <a:defRPr sz="4000">
                <a:solidFill>
                  <a:schemeClr val="tx1"/>
                </a:solidFill>
              </a:defRPr>
            </a:lvl1pPr>
          </a:lstStyle>
          <a:p>
            <a:r>
              <a:rPr lang="fi-FI" noProof="0"/>
              <a:t>Muokkaa ots. perustyyl. napsautt.</a:t>
            </a:r>
            <a:endParaRPr lang="en-US" dirty="0"/>
          </a:p>
        </p:txBody>
      </p:sp>
      <p:sp>
        <p:nvSpPr>
          <p:cNvPr id="19" name="Subtitle 2"/>
          <p:cNvSpPr>
            <a:spLocks noGrp="1"/>
          </p:cNvSpPr>
          <p:nvPr>
            <p:ph type="subTitle" idx="1"/>
          </p:nvPr>
        </p:nvSpPr>
        <p:spPr>
          <a:xfrm>
            <a:off x="3432495" y="3852000"/>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9" name="Dian numeron paikkamerkki 11">
            <a:extLst>
              <a:ext uri="{FF2B5EF4-FFF2-40B4-BE49-F238E27FC236}">
                <a16:creationId xmlns:a16="http://schemas.microsoft.com/office/drawing/2014/main" id="{0BA26FF4-23A1-872A-0CC0-2B24207B6ACD}"/>
              </a:ext>
            </a:extLst>
          </p:cNvPr>
          <p:cNvSpPr>
            <a:spLocks noGrp="1"/>
          </p:cNvSpPr>
          <p:nvPr>
            <p:ph type="sldNum" sz="quarter" idx="10"/>
          </p:nvPr>
        </p:nvSpPr>
        <p:spPr/>
        <p:txBody>
          <a:bodyPr/>
          <a:lstStyle>
            <a:lvl1pPr>
              <a:defRPr/>
            </a:lvl1pPr>
          </a:lstStyle>
          <a:p>
            <a:pPr>
              <a:defRPr/>
            </a:pPr>
            <a:fld id="{22BD8FD2-30B4-4412-9C51-2368DBF1CFE1}" type="slidenum">
              <a:rPr lang="fi-FI"/>
              <a:pPr>
                <a:defRPr/>
              </a:pPr>
              <a:t>‹#›</a:t>
            </a:fld>
            <a:endParaRPr lang="fi-FI" dirty="0"/>
          </a:p>
        </p:txBody>
      </p:sp>
    </p:spTree>
    <p:extLst>
      <p:ext uri="{BB962C8B-B14F-4D97-AF65-F5344CB8AC3E}">
        <p14:creationId xmlns:p14="http://schemas.microsoft.com/office/powerpoint/2010/main" val="319040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sältösivu punainen">
    <p:spTree>
      <p:nvGrpSpPr>
        <p:cNvPr id="1" name=""/>
        <p:cNvGrpSpPr/>
        <p:nvPr/>
      </p:nvGrpSpPr>
      <p:grpSpPr>
        <a:xfrm>
          <a:off x="0" y="0"/>
          <a:ext cx="0" cy="0"/>
          <a:chOff x="0" y="0"/>
          <a:chExt cx="0" cy="0"/>
        </a:xfrm>
      </p:grpSpPr>
      <p:sp>
        <p:nvSpPr>
          <p:cNvPr id="2" name="Suorakulmio 1" descr="&quot;&quot;">
            <a:extLst>
              <a:ext uri="{FF2B5EF4-FFF2-40B4-BE49-F238E27FC236}">
                <a16:creationId xmlns:a16="http://schemas.microsoft.com/office/drawing/2014/main" id="{44234CA7-6799-0C9D-F241-C53FE540D562}"/>
              </a:ext>
            </a:extLst>
          </p:cNvPr>
          <p:cNvSpPr/>
          <p:nvPr userDrawn="1"/>
        </p:nvSpPr>
        <p:spPr>
          <a:xfrm>
            <a:off x="252413" y="252413"/>
            <a:ext cx="11691937" cy="5584825"/>
          </a:xfrm>
          <a:prstGeom prst="rect">
            <a:avLst/>
          </a:prstGeom>
          <a:solidFill>
            <a:srgbClr val="FDE9E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 name="Otsikko 2"/>
          <p:cNvSpPr>
            <a:spLocks noGrp="1"/>
          </p:cNvSpPr>
          <p:nvPr>
            <p:ph type="title"/>
          </p:nvPr>
        </p:nvSpPr>
        <p:spPr/>
        <p:txBody>
          <a:bodyPr/>
          <a:lstStyle>
            <a:lvl1pPr>
              <a:defRPr>
                <a:solidFill>
                  <a:schemeClr val="tx1"/>
                </a:solidFill>
              </a:defRPr>
            </a:lvl1pPr>
          </a:lstStyle>
          <a:p>
            <a:r>
              <a:rPr lang="fi-FI" noProof="0"/>
              <a:t>Muokkaa ots. perustyyl. napsautt.</a:t>
            </a:r>
            <a:endParaRPr lang="fi-FI" dirty="0"/>
          </a:p>
        </p:txBody>
      </p:sp>
      <p:sp>
        <p:nvSpPr>
          <p:cNvPr id="4" name="Sisällön paikkamerkki 3"/>
          <p:cNvSpPr>
            <a:spLocks noGrp="1"/>
          </p:cNvSpPr>
          <p:nvPr>
            <p:ph sz="quarter" idx="23"/>
          </p:nvPr>
        </p:nvSpPr>
        <p:spPr>
          <a:xfrm>
            <a:off x="720000" y="1440000"/>
            <a:ext cx="10749600" cy="4194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ian numeron paikkamerkki 4">
            <a:extLst>
              <a:ext uri="{FF2B5EF4-FFF2-40B4-BE49-F238E27FC236}">
                <a16:creationId xmlns:a16="http://schemas.microsoft.com/office/drawing/2014/main" id="{74931480-750D-4F17-1671-9494B04794B2}"/>
              </a:ext>
            </a:extLst>
          </p:cNvPr>
          <p:cNvSpPr>
            <a:spLocks noGrp="1"/>
          </p:cNvSpPr>
          <p:nvPr>
            <p:ph type="sldNum" sz="quarter" idx="24"/>
          </p:nvPr>
        </p:nvSpPr>
        <p:spPr/>
        <p:txBody>
          <a:bodyPr/>
          <a:lstStyle>
            <a:lvl1pPr>
              <a:defRPr/>
            </a:lvl1pPr>
          </a:lstStyle>
          <a:p>
            <a:pPr>
              <a:defRPr/>
            </a:pPr>
            <a:fld id="{D602CD76-0C7F-4135-8D3C-0F49965B5C15}" type="slidenum">
              <a:rPr lang="fi-FI"/>
              <a:pPr>
                <a:defRPr/>
              </a:pPr>
              <a:t>‹#›</a:t>
            </a:fld>
            <a:endParaRPr lang="fi-FI" dirty="0"/>
          </a:p>
        </p:txBody>
      </p:sp>
    </p:spTree>
    <p:extLst>
      <p:ext uri="{BB962C8B-B14F-4D97-AF65-F5344CB8AC3E}">
        <p14:creationId xmlns:p14="http://schemas.microsoft.com/office/powerpoint/2010/main" val="40718857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äliotsikko keltainen">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2936AA7D-4516-1DD5-38FD-4F600E65611F}"/>
              </a:ext>
            </a:extLst>
          </p:cNvPr>
          <p:cNvSpPr/>
          <p:nvPr userDrawn="1"/>
        </p:nvSpPr>
        <p:spPr>
          <a:xfrm>
            <a:off x="252413" y="250825"/>
            <a:ext cx="11687175" cy="5775325"/>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1">
            <a:extLst>
              <a:ext uri="{FF2B5EF4-FFF2-40B4-BE49-F238E27FC236}">
                <a16:creationId xmlns:a16="http://schemas.microsoft.com/office/drawing/2014/main" id="{0810B1F4-E7F1-4F32-6DA0-DED0D0BCF9E1}"/>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7155" r="4036"/>
          <a:stretch>
            <a:fillRect/>
          </a:stretch>
        </p:blipFill>
        <p:spPr bwMode="auto">
          <a:xfrm>
            <a:off x="8996363" y="250825"/>
            <a:ext cx="29432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EEA1AB05-3932-1FB4-CFDC-F5AA7FBE6E20}"/>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880"/>
          <a:stretch>
            <a:fillRect/>
          </a:stretch>
        </p:blipFill>
        <p:spPr bwMode="auto">
          <a:xfrm>
            <a:off x="252413" y="2998788"/>
            <a:ext cx="4789487"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3432495" y="1782000"/>
            <a:ext cx="5327009" cy="1800000"/>
          </a:xfrm>
        </p:spPr>
        <p:txBody>
          <a:bodyPr anchor="b">
            <a:normAutofit/>
          </a:bodyPr>
          <a:lstStyle>
            <a:lvl1pPr algn="ctr">
              <a:defRPr sz="4000">
                <a:solidFill>
                  <a:schemeClr val="tx1"/>
                </a:solidFill>
              </a:defRPr>
            </a:lvl1pPr>
          </a:lstStyle>
          <a:p>
            <a:r>
              <a:rPr lang="fi-FI" noProof="0"/>
              <a:t>Muokkaa ots. perustyyl. napsautt.</a:t>
            </a:r>
            <a:endParaRPr lang="en-US" dirty="0"/>
          </a:p>
        </p:txBody>
      </p:sp>
      <p:sp>
        <p:nvSpPr>
          <p:cNvPr id="10" name="Subtitle 2"/>
          <p:cNvSpPr>
            <a:spLocks noGrp="1"/>
          </p:cNvSpPr>
          <p:nvPr>
            <p:ph type="subTitle" idx="1"/>
          </p:nvPr>
        </p:nvSpPr>
        <p:spPr>
          <a:xfrm>
            <a:off x="3432495" y="3851998"/>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5" name="Dian numeron paikkamerkki 3">
            <a:extLst>
              <a:ext uri="{FF2B5EF4-FFF2-40B4-BE49-F238E27FC236}">
                <a16:creationId xmlns:a16="http://schemas.microsoft.com/office/drawing/2014/main" id="{4F1FA6C7-8B91-D82B-7E3D-BB6AC9D2766D}"/>
              </a:ext>
            </a:extLst>
          </p:cNvPr>
          <p:cNvSpPr>
            <a:spLocks noGrp="1"/>
          </p:cNvSpPr>
          <p:nvPr>
            <p:ph type="sldNum" sz="quarter" idx="10"/>
          </p:nvPr>
        </p:nvSpPr>
        <p:spPr/>
        <p:txBody>
          <a:bodyPr/>
          <a:lstStyle>
            <a:lvl1pPr>
              <a:defRPr/>
            </a:lvl1pPr>
          </a:lstStyle>
          <a:p>
            <a:pPr>
              <a:defRPr/>
            </a:pPr>
            <a:fld id="{6FEBF1E4-5A55-4D47-9B4D-98CF1376F191}" type="slidenum">
              <a:rPr lang="fi-FI"/>
              <a:pPr>
                <a:defRPr/>
              </a:pPr>
              <a:t>‹#›</a:t>
            </a:fld>
            <a:endParaRPr lang="fi-FI" dirty="0"/>
          </a:p>
        </p:txBody>
      </p:sp>
    </p:spTree>
    <p:extLst>
      <p:ext uri="{BB962C8B-B14F-4D97-AF65-F5344CB8AC3E}">
        <p14:creationId xmlns:p14="http://schemas.microsoft.com/office/powerpoint/2010/main" val="1945309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äliotsikko sininen">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9135A10F-5BC2-0E46-6CF4-F86B217B4543}"/>
              </a:ext>
            </a:extLst>
          </p:cNvPr>
          <p:cNvSpPr/>
          <p:nvPr userDrawn="1"/>
        </p:nvSpPr>
        <p:spPr>
          <a:xfrm>
            <a:off x="252413" y="252413"/>
            <a:ext cx="11691937" cy="5768975"/>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4">
            <a:extLst>
              <a:ext uri="{FF2B5EF4-FFF2-40B4-BE49-F238E27FC236}">
                <a16:creationId xmlns:a16="http://schemas.microsoft.com/office/drawing/2014/main" id="{B8272E20-37E5-7BC4-2642-261D0CA6314E}"/>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31"/>
          <a:stretch>
            <a:fillRect/>
          </a:stretch>
        </p:blipFill>
        <p:spPr bwMode="auto">
          <a:xfrm>
            <a:off x="254000" y="2338388"/>
            <a:ext cx="247015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E65B3304-3CE0-DF74-6853-DA7016CEAD5A}"/>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28200" y="1801813"/>
            <a:ext cx="221138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3432495" y="1782000"/>
            <a:ext cx="5327009" cy="1800000"/>
          </a:xfrm>
        </p:spPr>
        <p:txBody>
          <a:bodyPr anchor="b">
            <a:normAutofit/>
          </a:bodyPr>
          <a:lstStyle>
            <a:lvl1pPr algn="ctr">
              <a:defRPr sz="4000">
                <a:solidFill>
                  <a:schemeClr val="tx1"/>
                </a:solidFill>
              </a:defRPr>
            </a:lvl1pPr>
          </a:lstStyle>
          <a:p>
            <a:r>
              <a:rPr lang="fi-FI" noProof="0"/>
              <a:t>Muokkaa ots. perustyyl. napsautt.</a:t>
            </a:r>
            <a:endParaRPr lang="en-US" dirty="0"/>
          </a:p>
        </p:txBody>
      </p:sp>
      <p:sp>
        <p:nvSpPr>
          <p:cNvPr id="10" name="Subtitle 2"/>
          <p:cNvSpPr>
            <a:spLocks noGrp="1"/>
          </p:cNvSpPr>
          <p:nvPr>
            <p:ph type="subTitle" idx="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5" name="Dian numeron paikkamerkki 2">
            <a:extLst>
              <a:ext uri="{FF2B5EF4-FFF2-40B4-BE49-F238E27FC236}">
                <a16:creationId xmlns:a16="http://schemas.microsoft.com/office/drawing/2014/main" id="{89FF5F6C-5B98-6798-0C0A-02923D5CCDDF}"/>
              </a:ext>
            </a:extLst>
          </p:cNvPr>
          <p:cNvSpPr>
            <a:spLocks noGrp="1"/>
          </p:cNvSpPr>
          <p:nvPr>
            <p:ph type="sldNum" sz="quarter" idx="10"/>
          </p:nvPr>
        </p:nvSpPr>
        <p:spPr/>
        <p:txBody>
          <a:bodyPr/>
          <a:lstStyle>
            <a:lvl1pPr>
              <a:defRPr/>
            </a:lvl1pPr>
          </a:lstStyle>
          <a:p>
            <a:pPr>
              <a:defRPr/>
            </a:pPr>
            <a:fld id="{2A5AA1B1-D585-40E7-A034-35C54B8AA6C5}" type="slidenum">
              <a:rPr lang="fi-FI"/>
              <a:pPr>
                <a:defRPr/>
              </a:pPr>
              <a:t>‹#›</a:t>
            </a:fld>
            <a:endParaRPr lang="fi-FI" dirty="0"/>
          </a:p>
        </p:txBody>
      </p:sp>
    </p:spTree>
    <p:extLst>
      <p:ext uri="{BB962C8B-B14F-4D97-AF65-F5344CB8AC3E}">
        <p14:creationId xmlns:p14="http://schemas.microsoft.com/office/powerpoint/2010/main" val="33858194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äliotsikko punainen">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2C593198-9A2F-2F28-8D59-F8A616328066}"/>
              </a:ext>
            </a:extLst>
          </p:cNvPr>
          <p:cNvSpPr/>
          <p:nvPr userDrawn="1"/>
        </p:nvSpPr>
        <p:spPr>
          <a:xfrm>
            <a:off x="252413" y="252413"/>
            <a:ext cx="11691937" cy="5768975"/>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2">
            <a:extLst>
              <a:ext uri="{FF2B5EF4-FFF2-40B4-BE49-F238E27FC236}">
                <a16:creationId xmlns:a16="http://schemas.microsoft.com/office/drawing/2014/main" id="{ECF90618-754C-CD82-F591-4F87940BF061}"/>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188" y="4598988"/>
            <a:ext cx="2849562"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17DEF922-0583-76ED-1849-DBE69FF15566}"/>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55100" y="4337050"/>
            <a:ext cx="9588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2C898A26-436A-1960-A486-C9FDD6A06864}"/>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88575" y="3992563"/>
            <a:ext cx="11557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3D180820-68B5-EED3-F231-5008F99F652A}"/>
              </a:ex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07625" y="2027238"/>
            <a:ext cx="12017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FA8DFDF5-C3BD-FAE3-687A-16EE3C4DFBB4}"/>
              </a:ext>
              <a:ext uri="{C183D7F6-B498-43B3-948B-1728B52AA6E4}">
                <adec:decorative xmlns:adec="http://schemas.microsoft.com/office/drawing/2017/decorative" val="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2638" y="1206500"/>
            <a:ext cx="234315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ctrTitle"/>
          </p:nvPr>
        </p:nvSpPr>
        <p:spPr>
          <a:xfrm>
            <a:off x="3432495" y="1780670"/>
            <a:ext cx="5327009" cy="1800000"/>
          </a:xfrm>
        </p:spPr>
        <p:txBody>
          <a:bodyPr anchor="b">
            <a:normAutofit/>
          </a:bodyPr>
          <a:lstStyle>
            <a:lvl1pPr algn="ctr">
              <a:defRPr sz="4000">
                <a:solidFill>
                  <a:schemeClr val="tx1"/>
                </a:solidFill>
              </a:defRPr>
            </a:lvl1pPr>
          </a:lstStyle>
          <a:p>
            <a:r>
              <a:rPr lang="fi-FI" noProof="0"/>
              <a:t>Muokkaa ots. perustyyl. napsautt.</a:t>
            </a:r>
            <a:endParaRPr lang="en-US" dirty="0"/>
          </a:p>
        </p:txBody>
      </p:sp>
      <p:sp>
        <p:nvSpPr>
          <p:cNvPr id="14" name="Subtitle 2"/>
          <p:cNvSpPr>
            <a:spLocks noGrp="1"/>
          </p:cNvSpPr>
          <p:nvPr>
            <p:ph type="subTitle" idx="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8" name="Dian numeron paikkamerkki 1">
            <a:extLst>
              <a:ext uri="{FF2B5EF4-FFF2-40B4-BE49-F238E27FC236}">
                <a16:creationId xmlns:a16="http://schemas.microsoft.com/office/drawing/2014/main" id="{1C91E956-EEB4-9DF4-6461-63A37D077FCB}"/>
              </a:ext>
            </a:extLst>
          </p:cNvPr>
          <p:cNvSpPr>
            <a:spLocks noGrp="1"/>
          </p:cNvSpPr>
          <p:nvPr>
            <p:ph type="sldNum" sz="quarter" idx="10"/>
          </p:nvPr>
        </p:nvSpPr>
        <p:spPr/>
        <p:txBody>
          <a:bodyPr/>
          <a:lstStyle>
            <a:lvl1pPr>
              <a:defRPr/>
            </a:lvl1pPr>
          </a:lstStyle>
          <a:p>
            <a:pPr>
              <a:defRPr/>
            </a:pPr>
            <a:fld id="{4957B446-49E0-4B38-9EF7-7A4F593F5C0A}" type="slidenum">
              <a:rPr lang="fi-FI"/>
              <a:pPr>
                <a:defRPr/>
              </a:pPr>
              <a:t>‹#›</a:t>
            </a:fld>
            <a:endParaRPr lang="fi-FI" dirty="0"/>
          </a:p>
        </p:txBody>
      </p:sp>
    </p:spTree>
    <p:extLst>
      <p:ext uri="{BB962C8B-B14F-4D97-AF65-F5344CB8AC3E}">
        <p14:creationId xmlns:p14="http://schemas.microsoft.com/office/powerpoint/2010/main" val="2634986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äliotsikko 2 vihreä">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0F09AB30-D455-A302-353C-634A5A9722B9}"/>
              </a:ext>
            </a:extLst>
          </p:cNvPr>
          <p:cNvSpPr/>
          <p:nvPr userDrawn="1"/>
        </p:nvSpPr>
        <p:spPr>
          <a:xfrm>
            <a:off x="252413" y="252413"/>
            <a:ext cx="11691937" cy="5768975"/>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4">
            <a:extLst>
              <a:ext uri="{FF2B5EF4-FFF2-40B4-BE49-F238E27FC236}">
                <a16:creationId xmlns:a16="http://schemas.microsoft.com/office/drawing/2014/main" id="{4DFFA9F5-781C-CE60-9373-2433E1114B2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9038" y="976313"/>
            <a:ext cx="13144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90CF82B6-82C8-8D6C-6191-6F371DDEB6A3}"/>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05925" y="1254125"/>
            <a:ext cx="9318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E8DE3232-1304-AE33-77B3-BB37C8871A45}"/>
              </a:ex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35775" y="582613"/>
            <a:ext cx="7715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490F75A0-0B0A-6576-2D94-26017A818FDE}"/>
              </a:ext>
              <a:ext uri="{C183D7F6-B498-43B3-948B-1728B52AA6E4}">
                <adec:decorative xmlns:adec="http://schemas.microsoft.com/office/drawing/2017/decorative" val="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810750" y="2360613"/>
            <a:ext cx="1706563"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78ABA2C6-7F63-9BC8-4B47-97795717562A}"/>
              </a:ex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82700" y="3703638"/>
            <a:ext cx="77311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ctrTitle"/>
          </p:nvPr>
        </p:nvSpPr>
        <p:spPr>
          <a:xfrm>
            <a:off x="3432495" y="1782000"/>
            <a:ext cx="5327009" cy="1800000"/>
          </a:xfrm>
        </p:spPr>
        <p:txBody>
          <a:bodyPr anchor="b">
            <a:normAutofit/>
          </a:bodyPr>
          <a:lstStyle>
            <a:lvl1pPr algn="ctr">
              <a:defRPr sz="4000">
                <a:solidFill>
                  <a:schemeClr val="tx1"/>
                </a:solidFill>
              </a:defRPr>
            </a:lvl1pPr>
          </a:lstStyle>
          <a:p>
            <a:r>
              <a:rPr lang="fi-FI" noProof="0"/>
              <a:t>Muokkaa ots. perustyyl. napsautt.</a:t>
            </a:r>
            <a:endParaRPr lang="en-US" dirty="0"/>
          </a:p>
        </p:txBody>
      </p:sp>
      <p:sp>
        <p:nvSpPr>
          <p:cNvPr id="14" name="Subtitle 2"/>
          <p:cNvSpPr>
            <a:spLocks noGrp="1"/>
          </p:cNvSpPr>
          <p:nvPr>
            <p:ph type="subTitle" idx="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8" name="Dian numeron paikkamerkki 2">
            <a:extLst>
              <a:ext uri="{FF2B5EF4-FFF2-40B4-BE49-F238E27FC236}">
                <a16:creationId xmlns:a16="http://schemas.microsoft.com/office/drawing/2014/main" id="{9649B5E7-9533-0045-FEFC-F7D5D461D71D}"/>
              </a:ext>
            </a:extLst>
          </p:cNvPr>
          <p:cNvSpPr>
            <a:spLocks noGrp="1"/>
          </p:cNvSpPr>
          <p:nvPr>
            <p:ph type="sldNum" sz="quarter" idx="10"/>
          </p:nvPr>
        </p:nvSpPr>
        <p:spPr/>
        <p:txBody>
          <a:bodyPr/>
          <a:lstStyle>
            <a:lvl1pPr>
              <a:defRPr/>
            </a:lvl1pPr>
          </a:lstStyle>
          <a:p>
            <a:pPr>
              <a:defRPr/>
            </a:pPr>
            <a:fld id="{AB1F29CE-E795-4EF9-A096-9E6F366A8B3E}" type="slidenum">
              <a:rPr lang="fi-FI"/>
              <a:pPr>
                <a:defRPr/>
              </a:pPr>
              <a:t>‹#›</a:t>
            </a:fld>
            <a:endParaRPr lang="fi-FI" dirty="0"/>
          </a:p>
        </p:txBody>
      </p:sp>
    </p:spTree>
    <p:extLst>
      <p:ext uri="{BB962C8B-B14F-4D97-AF65-F5344CB8AC3E}">
        <p14:creationId xmlns:p14="http://schemas.microsoft.com/office/powerpoint/2010/main" val="2699653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äliotsikko 2 sininen">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D6F484DC-7259-4621-CA03-40062D994ECD}"/>
              </a:ext>
            </a:extLst>
          </p:cNvPr>
          <p:cNvSpPr/>
          <p:nvPr userDrawn="1"/>
        </p:nvSpPr>
        <p:spPr>
          <a:xfrm>
            <a:off x="252413" y="252413"/>
            <a:ext cx="11691937" cy="5768975"/>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5">
            <a:extLst>
              <a:ext uri="{FF2B5EF4-FFF2-40B4-BE49-F238E27FC236}">
                <a16:creationId xmlns:a16="http://schemas.microsoft.com/office/drawing/2014/main" id="{DDD45447-7E31-4683-95F5-09E18DCAD7F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9038" y="976313"/>
            <a:ext cx="13144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34E840BA-DC41-5505-F4FC-4E0D9EAD9F5D}"/>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20275" y="2063750"/>
            <a:ext cx="9318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9B2EABDE-DE2E-08A2-25F8-E8A3E8300E08}"/>
              </a:ex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97850" y="704850"/>
            <a:ext cx="7715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5D97F6CF-AC46-D5BF-2C02-FF2548BA081B}"/>
              </a:ext>
              <a:ext uri="{C183D7F6-B498-43B3-948B-1728B52AA6E4}">
                <adec:decorative xmlns:adec="http://schemas.microsoft.com/office/drawing/2017/decorative" val="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flipH="1">
            <a:off x="-114300" y="2692400"/>
            <a:ext cx="326548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3432495" y="1782000"/>
            <a:ext cx="5327009" cy="1800000"/>
          </a:xfrm>
        </p:spPr>
        <p:txBody>
          <a:bodyPr anchor="b">
            <a:normAutofit/>
          </a:bodyPr>
          <a:lstStyle>
            <a:lvl1pPr algn="ctr">
              <a:defRPr sz="4000">
                <a:solidFill>
                  <a:schemeClr val="tx1"/>
                </a:solidFill>
              </a:defRPr>
            </a:lvl1pPr>
          </a:lstStyle>
          <a:p>
            <a:r>
              <a:rPr lang="fi-FI" noProof="0"/>
              <a:t>Muokkaa ots. perustyyl. napsautt.</a:t>
            </a:r>
            <a:endParaRPr lang="en-US" dirty="0"/>
          </a:p>
        </p:txBody>
      </p:sp>
      <p:sp>
        <p:nvSpPr>
          <p:cNvPr id="15" name="Subtitle 2"/>
          <p:cNvSpPr>
            <a:spLocks noGrp="1"/>
          </p:cNvSpPr>
          <p:nvPr>
            <p:ph type="subTitle" idx="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7" name="Dian numeron paikkamerkki 2">
            <a:extLst>
              <a:ext uri="{FF2B5EF4-FFF2-40B4-BE49-F238E27FC236}">
                <a16:creationId xmlns:a16="http://schemas.microsoft.com/office/drawing/2014/main" id="{15A3126F-0D54-3DA0-1753-D0682F500197}"/>
              </a:ext>
            </a:extLst>
          </p:cNvPr>
          <p:cNvSpPr>
            <a:spLocks noGrp="1"/>
          </p:cNvSpPr>
          <p:nvPr>
            <p:ph type="sldNum" sz="quarter" idx="10"/>
          </p:nvPr>
        </p:nvSpPr>
        <p:spPr/>
        <p:txBody>
          <a:bodyPr/>
          <a:lstStyle>
            <a:lvl1pPr>
              <a:defRPr/>
            </a:lvl1pPr>
          </a:lstStyle>
          <a:p>
            <a:pPr>
              <a:defRPr/>
            </a:pPr>
            <a:fld id="{5D209937-8B49-4C8D-B02D-93F4D6D5DA8F}" type="slidenum">
              <a:rPr lang="fi-FI"/>
              <a:pPr>
                <a:defRPr/>
              </a:pPr>
              <a:t>‹#›</a:t>
            </a:fld>
            <a:endParaRPr lang="fi-FI" dirty="0"/>
          </a:p>
        </p:txBody>
      </p:sp>
    </p:spTree>
    <p:extLst>
      <p:ext uri="{BB962C8B-B14F-4D97-AF65-F5344CB8AC3E}">
        <p14:creationId xmlns:p14="http://schemas.microsoft.com/office/powerpoint/2010/main" val="11425229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iitossivu / lopetus 1">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AD48B36F-168E-7FEB-A302-937A6499D942}"/>
              </a:ext>
            </a:extLst>
          </p:cNvPr>
          <p:cNvSpPr/>
          <p:nvPr userDrawn="1"/>
        </p:nvSpPr>
        <p:spPr>
          <a:xfrm>
            <a:off x="252413" y="252413"/>
            <a:ext cx="11691937" cy="5768975"/>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3">
            <a:extLst>
              <a:ext uri="{FF2B5EF4-FFF2-40B4-BE49-F238E27FC236}">
                <a16:creationId xmlns:a16="http://schemas.microsoft.com/office/drawing/2014/main" id="{4E261188-D079-C3EE-706C-49713FA9DF3A}"/>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00200" y="1304925"/>
            <a:ext cx="2878138"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tsikko 4"/>
          <p:cNvSpPr>
            <a:spLocks noGrp="1"/>
          </p:cNvSpPr>
          <p:nvPr>
            <p:ph type="title"/>
          </p:nvPr>
        </p:nvSpPr>
        <p:spPr>
          <a:xfrm>
            <a:off x="5274000" y="1594800"/>
            <a:ext cx="6120000" cy="1836000"/>
          </a:xfrm>
        </p:spPr>
        <p:txBody>
          <a:bodyPr anchor="b">
            <a:normAutofit/>
          </a:bodyPr>
          <a:lstStyle>
            <a:lvl1pPr>
              <a:defRPr sz="4000">
                <a:solidFill>
                  <a:schemeClr val="bg1"/>
                </a:solidFill>
                <a:latin typeface="+mj-lt"/>
              </a:defRPr>
            </a:lvl1pPr>
          </a:lstStyle>
          <a:p>
            <a:r>
              <a:rPr lang="fi-FI"/>
              <a:t>Muokkaa ots. perustyyl. napsautt.</a:t>
            </a:r>
            <a:endParaRPr lang="fi-FI" dirty="0"/>
          </a:p>
        </p:txBody>
      </p:sp>
      <p:sp>
        <p:nvSpPr>
          <p:cNvPr id="7" name="Tekstin paikkamerkki 6"/>
          <p:cNvSpPr>
            <a:spLocks noGrp="1"/>
          </p:cNvSpPr>
          <p:nvPr>
            <p:ph type="body" sz="quarter" idx="10"/>
          </p:nvPr>
        </p:nvSpPr>
        <p:spPr>
          <a:xfrm>
            <a:off x="5274000" y="3672000"/>
            <a:ext cx="6120000" cy="1080000"/>
          </a:xfrm>
        </p:spPr>
        <p:txBody>
          <a:bodyPr>
            <a:normAutofit/>
          </a:bodyPr>
          <a:lstStyle>
            <a:lvl1pPr marL="0" indent="0">
              <a:lnSpc>
                <a:spcPct val="110000"/>
              </a:lnSpc>
              <a:spcBef>
                <a:spcPts val="0"/>
              </a:spcBef>
              <a:buNone/>
              <a:defRPr sz="1800">
                <a:solidFill>
                  <a:schemeClr val="bg1"/>
                </a:solidFill>
                <a:latin typeface="+mn-lt"/>
              </a:defRPr>
            </a:lvl1pPr>
            <a:lvl2pPr marL="457200" indent="0">
              <a:buNone/>
              <a:defRPr/>
            </a:lvl2pPr>
          </a:lstStyle>
          <a:p>
            <a:pPr lvl="0"/>
            <a:r>
              <a:rPr lang="fi-FI"/>
              <a:t>Muokkaa tekstin perustyylejä napsauttamalla</a:t>
            </a:r>
          </a:p>
        </p:txBody>
      </p:sp>
    </p:spTree>
    <p:extLst>
      <p:ext uri="{BB962C8B-B14F-4D97-AF65-F5344CB8AC3E}">
        <p14:creationId xmlns:p14="http://schemas.microsoft.com/office/powerpoint/2010/main" val="2756997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iitossivu / lopetus 2">
    <p:spTree>
      <p:nvGrpSpPr>
        <p:cNvPr id="1" name=""/>
        <p:cNvGrpSpPr/>
        <p:nvPr/>
      </p:nvGrpSpPr>
      <p:grpSpPr>
        <a:xfrm>
          <a:off x="0" y="0"/>
          <a:ext cx="0" cy="0"/>
          <a:chOff x="0" y="0"/>
          <a:chExt cx="0" cy="0"/>
        </a:xfrm>
      </p:grpSpPr>
      <p:sp>
        <p:nvSpPr>
          <p:cNvPr id="2" name="Rectangle 17" descr="&quot;&quot;">
            <a:extLst>
              <a:ext uri="{FF2B5EF4-FFF2-40B4-BE49-F238E27FC236}">
                <a16:creationId xmlns:a16="http://schemas.microsoft.com/office/drawing/2014/main" id="{4B429DE4-0360-39F7-1C45-903A96851632}"/>
              </a:ext>
            </a:extLst>
          </p:cNvPr>
          <p:cNvSpPr/>
          <p:nvPr userDrawn="1"/>
        </p:nvSpPr>
        <p:spPr>
          <a:xfrm>
            <a:off x="252413" y="252413"/>
            <a:ext cx="11691937" cy="5768975"/>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FI" dirty="0"/>
          </a:p>
        </p:txBody>
      </p:sp>
      <p:pic>
        <p:nvPicPr>
          <p:cNvPr id="3" name="Picture 4">
            <a:extLst>
              <a:ext uri="{FF2B5EF4-FFF2-40B4-BE49-F238E27FC236}">
                <a16:creationId xmlns:a16="http://schemas.microsoft.com/office/drawing/2014/main" id="{AF09C02C-3515-A6AC-F688-B2B85F2F961A}"/>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2363" y="714375"/>
            <a:ext cx="3833812"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tsikko 4"/>
          <p:cNvSpPr>
            <a:spLocks noGrp="1"/>
          </p:cNvSpPr>
          <p:nvPr>
            <p:ph type="title"/>
          </p:nvPr>
        </p:nvSpPr>
        <p:spPr>
          <a:xfrm>
            <a:off x="5274000" y="1594800"/>
            <a:ext cx="6120000" cy="1836000"/>
          </a:xfrm>
        </p:spPr>
        <p:txBody>
          <a:bodyPr anchor="b">
            <a:normAutofit/>
          </a:bodyPr>
          <a:lstStyle>
            <a:lvl1pPr>
              <a:defRPr sz="4000">
                <a:solidFill>
                  <a:schemeClr val="bg1"/>
                </a:solidFill>
                <a:latin typeface="+mj-lt"/>
              </a:defRPr>
            </a:lvl1pPr>
          </a:lstStyle>
          <a:p>
            <a:r>
              <a:rPr lang="fi-FI"/>
              <a:t>Muokkaa ots. perustyyl. napsautt.</a:t>
            </a:r>
            <a:endParaRPr lang="fi-FI" dirty="0"/>
          </a:p>
        </p:txBody>
      </p:sp>
      <p:sp>
        <p:nvSpPr>
          <p:cNvPr id="6" name="Tekstin paikkamerkki 6"/>
          <p:cNvSpPr>
            <a:spLocks noGrp="1"/>
          </p:cNvSpPr>
          <p:nvPr>
            <p:ph type="body" sz="quarter" idx="10"/>
          </p:nvPr>
        </p:nvSpPr>
        <p:spPr>
          <a:xfrm>
            <a:off x="5274000" y="3672000"/>
            <a:ext cx="6120000" cy="1080000"/>
          </a:xfrm>
        </p:spPr>
        <p:txBody>
          <a:bodyPr>
            <a:normAutofit/>
          </a:bodyPr>
          <a:lstStyle>
            <a:lvl1pPr marL="0" indent="0">
              <a:lnSpc>
                <a:spcPct val="110000"/>
              </a:lnSpc>
              <a:spcBef>
                <a:spcPts val="0"/>
              </a:spcBef>
              <a:buNone/>
              <a:defRPr sz="1800">
                <a:solidFill>
                  <a:schemeClr val="bg1"/>
                </a:solidFill>
                <a:latin typeface="+mn-lt"/>
              </a:defRPr>
            </a:lvl1pPr>
            <a:lvl2pPr marL="457200" indent="0">
              <a:buNone/>
              <a:defRPr/>
            </a:lvl2pPr>
          </a:lstStyle>
          <a:p>
            <a:pPr lvl="0"/>
            <a:r>
              <a:rPr lang="fi-FI"/>
              <a:t>Muokkaa tekstin perustyylejä napsauttamalla</a:t>
            </a:r>
          </a:p>
        </p:txBody>
      </p:sp>
    </p:spTree>
    <p:extLst>
      <p:ext uri="{BB962C8B-B14F-4D97-AF65-F5344CB8AC3E}">
        <p14:creationId xmlns:p14="http://schemas.microsoft.com/office/powerpoint/2010/main" val="32487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noProof="0"/>
              <a:t>Muokkaa ots. perustyyl. napsautt.</a:t>
            </a:r>
            <a:endParaRPr lang="fi-FI" dirty="0"/>
          </a:p>
        </p:txBody>
      </p:sp>
      <p:sp>
        <p:nvSpPr>
          <p:cNvPr id="6" name="Sisällön paikkamerkki 5"/>
          <p:cNvSpPr>
            <a:spLocks noGrp="1"/>
          </p:cNvSpPr>
          <p:nvPr>
            <p:ph sz="quarter" idx="24"/>
          </p:nvPr>
        </p:nvSpPr>
        <p:spPr>
          <a:xfrm>
            <a:off x="720725" y="1440000"/>
            <a:ext cx="5326063" cy="4194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Sisällön paikkamerkki 5"/>
          <p:cNvSpPr>
            <a:spLocks noGrp="1"/>
          </p:cNvSpPr>
          <p:nvPr>
            <p:ph sz="quarter" idx="25"/>
          </p:nvPr>
        </p:nvSpPr>
        <p:spPr>
          <a:xfrm>
            <a:off x="6325200" y="1440000"/>
            <a:ext cx="5326063" cy="4194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26ECA2FB-9769-F256-8428-F02A93A30CB7}"/>
              </a:ext>
            </a:extLst>
          </p:cNvPr>
          <p:cNvSpPr>
            <a:spLocks noGrp="1"/>
          </p:cNvSpPr>
          <p:nvPr>
            <p:ph type="sldNum" sz="quarter" idx="26"/>
          </p:nvPr>
        </p:nvSpPr>
        <p:spPr/>
        <p:txBody>
          <a:bodyPr/>
          <a:lstStyle>
            <a:lvl1pPr>
              <a:defRPr/>
            </a:lvl1pPr>
          </a:lstStyle>
          <a:p>
            <a:pPr>
              <a:defRPr/>
            </a:pPr>
            <a:fld id="{614B2E1A-E7E0-403E-990E-69DA4DD06348}" type="slidenum">
              <a:rPr lang="fi-FI"/>
              <a:pPr>
                <a:defRPr/>
              </a:pPr>
              <a:t>‹#›</a:t>
            </a:fld>
            <a:endParaRPr lang="fi-FI" dirty="0"/>
          </a:p>
        </p:txBody>
      </p:sp>
    </p:spTree>
    <p:extLst>
      <p:ext uri="{BB962C8B-B14F-4D97-AF65-F5344CB8AC3E}">
        <p14:creationId xmlns:p14="http://schemas.microsoft.com/office/powerpoint/2010/main" val="65911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palstaa alaotsikoilla">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noProof="0"/>
              <a:t>Muokkaa ots. perustyyl. napsautt.</a:t>
            </a:r>
            <a:endParaRPr lang="fi-FI" dirty="0"/>
          </a:p>
        </p:txBody>
      </p:sp>
      <p:sp>
        <p:nvSpPr>
          <p:cNvPr id="3" name="Text Placeholder 3"/>
          <p:cNvSpPr>
            <a:spLocks noGrp="1"/>
          </p:cNvSpPr>
          <p:nvPr>
            <p:ph type="body" sz="quarter" idx="26"/>
          </p:nvPr>
        </p:nvSpPr>
        <p:spPr>
          <a:xfrm>
            <a:off x="720725" y="1440000"/>
            <a:ext cx="5326063" cy="409303"/>
          </a:xfrm>
        </p:spPr>
        <p:txBody>
          <a:bodyPr/>
          <a:lstStyle>
            <a:lvl1pPr marL="0" indent="0">
              <a:spcBef>
                <a:spcPts val="0"/>
              </a:spcBef>
              <a:buNone/>
              <a:defRPr b="1"/>
            </a:lvl1pPr>
          </a:lstStyle>
          <a:p>
            <a:pPr lvl="0"/>
            <a:r>
              <a:rPr lang="fi-FI"/>
              <a:t>Muokkaa tekstin perustyylejä napsauttamalla</a:t>
            </a:r>
          </a:p>
        </p:txBody>
      </p:sp>
      <p:sp>
        <p:nvSpPr>
          <p:cNvPr id="6" name="Sisällön paikkamerkki 5"/>
          <p:cNvSpPr>
            <a:spLocks noGrp="1"/>
          </p:cNvSpPr>
          <p:nvPr>
            <p:ph sz="quarter" idx="24"/>
          </p:nvPr>
        </p:nvSpPr>
        <p:spPr>
          <a:xfrm>
            <a:off x="720725" y="1926772"/>
            <a:ext cx="5326063" cy="3755686"/>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Text Placeholder 3"/>
          <p:cNvSpPr>
            <a:spLocks noGrp="1"/>
          </p:cNvSpPr>
          <p:nvPr>
            <p:ph type="body" sz="quarter" idx="27"/>
          </p:nvPr>
        </p:nvSpPr>
        <p:spPr>
          <a:xfrm>
            <a:off x="6325200" y="1440000"/>
            <a:ext cx="5326063" cy="409303"/>
          </a:xfrm>
        </p:spPr>
        <p:txBody>
          <a:bodyPr/>
          <a:lstStyle>
            <a:lvl1pPr marL="0" indent="0">
              <a:spcBef>
                <a:spcPts val="0"/>
              </a:spcBef>
              <a:buNone/>
              <a:defRPr b="1"/>
            </a:lvl1pPr>
          </a:lstStyle>
          <a:p>
            <a:pPr lvl="0"/>
            <a:r>
              <a:rPr lang="fi-FI"/>
              <a:t>Muokkaa tekstin perustyylejä napsauttamalla</a:t>
            </a:r>
          </a:p>
        </p:txBody>
      </p:sp>
      <p:sp>
        <p:nvSpPr>
          <p:cNvPr id="7" name="Sisällön paikkamerkki 5"/>
          <p:cNvSpPr>
            <a:spLocks noGrp="1"/>
          </p:cNvSpPr>
          <p:nvPr>
            <p:ph sz="quarter" idx="25"/>
          </p:nvPr>
        </p:nvSpPr>
        <p:spPr>
          <a:xfrm>
            <a:off x="6325200" y="1926772"/>
            <a:ext cx="5326063" cy="3755686"/>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78D42579-7131-B6BF-F1DF-C9A9AEF2E173}"/>
              </a:ext>
            </a:extLst>
          </p:cNvPr>
          <p:cNvSpPr>
            <a:spLocks noGrp="1"/>
          </p:cNvSpPr>
          <p:nvPr>
            <p:ph type="sldNum" sz="quarter" idx="28"/>
          </p:nvPr>
        </p:nvSpPr>
        <p:spPr/>
        <p:txBody>
          <a:bodyPr/>
          <a:lstStyle>
            <a:lvl1pPr>
              <a:defRPr/>
            </a:lvl1pPr>
          </a:lstStyle>
          <a:p>
            <a:pPr>
              <a:defRPr/>
            </a:pPr>
            <a:fld id="{8930F94B-BBD1-46D0-8078-25454A1D16DC}" type="slidenum">
              <a:rPr lang="fi-FI"/>
              <a:pPr>
                <a:defRPr/>
              </a:pPr>
              <a:t>‹#›</a:t>
            </a:fld>
            <a:endParaRPr lang="fi-FI" dirty="0"/>
          </a:p>
        </p:txBody>
      </p:sp>
    </p:spTree>
    <p:extLst>
      <p:ext uri="{BB962C8B-B14F-4D97-AF65-F5344CB8AC3E}">
        <p14:creationId xmlns:p14="http://schemas.microsoft.com/office/powerpoint/2010/main" val="87223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llinen sisältö oikealla">
    <p:spTree>
      <p:nvGrpSpPr>
        <p:cNvPr id="1" name=""/>
        <p:cNvGrpSpPr/>
        <p:nvPr/>
      </p:nvGrpSpPr>
      <p:grpSpPr>
        <a:xfrm>
          <a:off x="0" y="0"/>
          <a:ext cx="0" cy="0"/>
          <a:chOff x="0" y="0"/>
          <a:chExt cx="0" cy="0"/>
        </a:xfrm>
      </p:grpSpPr>
      <p:sp>
        <p:nvSpPr>
          <p:cNvPr id="9" name="Otsikko 8"/>
          <p:cNvSpPr>
            <a:spLocks noGrp="1"/>
          </p:cNvSpPr>
          <p:nvPr>
            <p:ph type="title"/>
          </p:nvPr>
        </p:nvSpPr>
        <p:spPr>
          <a:xfrm>
            <a:off x="720000" y="720000"/>
            <a:ext cx="5040000" cy="576000"/>
          </a:xfrm>
        </p:spPr>
        <p:txBody>
          <a:bodyPr/>
          <a:lstStyle/>
          <a:p>
            <a:r>
              <a:rPr lang="fi-FI" noProof="0"/>
              <a:t>Muokkaa ots. perustyyl. napsautt.</a:t>
            </a:r>
            <a:endParaRPr lang="fi-FI" dirty="0"/>
          </a:p>
        </p:txBody>
      </p:sp>
      <p:sp>
        <p:nvSpPr>
          <p:cNvPr id="8" name="Tekstin paikkamerkki 7"/>
          <p:cNvSpPr>
            <a:spLocks noGrp="1"/>
          </p:cNvSpPr>
          <p:nvPr>
            <p:ph type="body" sz="quarter" idx="24"/>
          </p:nvPr>
        </p:nvSpPr>
        <p:spPr>
          <a:xfrm>
            <a:off x="720000" y="1439999"/>
            <a:ext cx="5040000" cy="419335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6" name="Sisällön paikkamerkki 5"/>
          <p:cNvSpPr>
            <a:spLocks noGrp="1"/>
          </p:cNvSpPr>
          <p:nvPr>
            <p:ph sz="quarter" idx="23"/>
          </p:nvPr>
        </p:nvSpPr>
        <p:spPr>
          <a:xfrm>
            <a:off x="6096000" y="252413"/>
            <a:ext cx="5848350" cy="5380943"/>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 name="Dian numeron paikkamerkki 19">
            <a:extLst>
              <a:ext uri="{FF2B5EF4-FFF2-40B4-BE49-F238E27FC236}">
                <a16:creationId xmlns:a16="http://schemas.microsoft.com/office/drawing/2014/main" id="{39E2D8FE-8B47-470C-E8B0-F307EC67AD5F}"/>
              </a:ext>
            </a:extLst>
          </p:cNvPr>
          <p:cNvSpPr>
            <a:spLocks noGrp="1"/>
          </p:cNvSpPr>
          <p:nvPr>
            <p:ph type="sldNum" sz="quarter" idx="25"/>
          </p:nvPr>
        </p:nvSpPr>
        <p:spPr/>
        <p:txBody>
          <a:bodyPr/>
          <a:lstStyle>
            <a:lvl1pPr>
              <a:defRPr/>
            </a:lvl1pPr>
          </a:lstStyle>
          <a:p>
            <a:pPr>
              <a:defRPr/>
            </a:pPr>
            <a:fld id="{65A24AD1-8864-4B09-A1ED-8E29ED48D1E6}" type="slidenum">
              <a:rPr lang="fi-FI"/>
              <a:pPr>
                <a:defRPr/>
              </a:pPr>
              <a:t>‹#›</a:t>
            </a:fld>
            <a:endParaRPr lang="fi-FI" dirty="0"/>
          </a:p>
        </p:txBody>
      </p:sp>
    </p:spTree>
    <p:extLst>
      <p:ext uri="{BB962C8B-B14F-4D97-AF65-F5344CB8AC3E}">
        <p14:creationId xmlns:p14="http://schemas.microsoft.com/office/powerpoint/2010/main" val="320643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paikka oikealla">
    <p:spTree>
      <p:nvGrpSpPr>
        <p:cNvPr id="1" name=""/>
        <p:cNvGrpSpPr/>
        <p:nvPr/>
      </p:nvGrpSpPr>
      <p:grpSpPr>
        <a:xfrm>
          <a:off x="0" y="0"/>
          <a:ext cx="0" cy="0"/>
          <a:chOff x="0" y="0"/>
          <a:chExt cx="0" cy="0"/>
        </a:xfrm>
      </p:grpSpPr>
      <p:sp>
        <p:nvSpPr>
          <p:cNvPr id="4" name="Otsikko 3"/>
          <p:cNvSpPr>
            <a:spLocks noGrp="1"/>
          </p:cNvSpPr>
          <p:nvPr>
            <p:ph type="title"/>
          </p:nvPr>
        </p:nvSpPr>
        <p:spPr>
          <a:xfrm>
            <a:off x="720000" y="720000"/>
            <a:ext cx="5040000" cy="576000"/>
          </a:xfrm>
        </p:spPr>
        <p:txBody>
          <a:bodyPr/>
          <a:lstStyle/>
          <a:p>
            <a:r>
              <a:rPr lang="fi-FI" noProof="0"/>
              <a:t>Muokkaa ots. perustyyl. napsautt.</a:t>
            </a:r>
            <a:endParaRPr lang="fi-FI" dirty="0"/>
          </a:p>
        </p:txBody>
      </p:sp>
      <p:sp>
        <p:nvSpPr>
          <p:cNvPr id="8" name="Tekstin paikkamerkki 7"/>
          <p:cNvSpPr>
            <a:spLocks noGrp="1"/>
          </p:cNvSpPr>
          <p:nvPr>
            <p:ph type="body" sz="quarter" idx="24"/>
          </p:nvPr>
        </p:nvSpPr>
        <p:spPr>
          <a:xfrm>
            <a:off x="720000" y="1440000"/>
            <a:ext cx="5040000" cy="419400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Kuvan paikkamerkki 7"/>
          <p:cNvSpPr>
            <a:spLocks noGrp="1"/>
          </p:cNvSpPr>
          <p:nvPr>
            <p:ph type="pic" sz="quarter" idx="10"/>
          </p:nvPr>
        </p:nvSpPr>
        <p:spPr>
          <a:xfrm>
            <a:off x="6096000" y="252413"/>
            <a:ext cx="5848350" cy="5584825"/>
          </a:xfrm>
          <a:solidFill>
            <a:schemeClr val="bg1">
              <a:lumMod val="95000"/>
            </a:schemeClr>
          </a:solidFill>
        </p:spPr>
        <p:txBody>
          <a:bodyPr lIns="0" tIns="0" rIns="0" bIns="0" rtlCol="0" anchor="ctr">
            <a:normAutofit/>
          </a:bodyPr>
          <a:lstStyle>
            <a:lvl1pPr marL="0" indent="0" algn="ctr">
              <a:buNone/>
              <a:defRPr sz="1800">
                <a:latin typeface="+mn-lt"/>
              </a:defRPr>
            </a:lvl1pPr>
          </a:lstStyle>
          <a:p>
            <a:pPr lvl="0"/>
            <a:r>
              <a:rPr lang="fi-FI" noProof="0"/>
              <a:t>Lisää kuva napsauttamalla kuvaketta</a:t>
            </a:r>
            <a:endParaRPr lang="fi-FI" noProof="0" dirty="0"/>
          </a:p>
        </p:txBody>
      </p:sp>
      <p:sp>
        <p:nvSpPr>
          <p:cNvPr id="2" name="Dian numeron paikkamerkki 19">
            <a:extLst>
              <a:ext uri="{FF2B5EF4-FFF2-40B4-BE49-F238E27FC236}">
                <a16:creationId xmlns:a16="http://schemas.microsoft.com/office/drawing/2014/main" id="{27211BE1-2803-2172-6E3C-D5E9A3A15F57}"/>
              </a:ext>
            </a:extLst>
          </p:cNvPr>
          <p:cNvSpPr>
            <a:spLocks noGrp="1"/>
          </p:cNvSpPr>
          <p:nvPr>
            <p:ph type="sldNum" sz="quarter" idx="25"/>
          </p:nvPr>
        </p:nvSpPr>
        <p:spPr/>
        <p:txBody>
          <a:bodyPr/>
          <a:lstStyle>
            <a:lvl1pPr>
              <a:defRPr/>
            </a:lvl1pPr>
          </a:lstStyle>
          <a:p>
            <a:pPr>
              <a:defRPr/>
            </a:pPr>
            <a:fld id="{7C712D14-88AB-4ED8-964B-5A6AA3260FE5}" type="slidenum">
              <a:rPr lang="fi-FI"/>
              <a:pPr>
                <a:defRPr/>
              </a:pPr>
              <a:t>‹#›</a:t>
            </a:fld>
            <a:endParaRPr lang="fi-FI" dirty="0"/>
          </a:p>
        </p:txBody>
      </p:sp>
    </p:spTree>
    <p:extLst>
      <p:ext uri="{BB962C8B-B14F-4D97-AF65-F5344CB8AC3E}">
        <p14:creationId xmlns:p14="http://schemas.microsoft.com/office/powerpoint/2010/main" val="399288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image" Target="../media/image2.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2.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1.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6B97AC-F43F-F741-177E-F5D89BA53AB7}"/>
              </a:ext>
            </a:extLst>
          </p:cNvPr>
          <p:cNvSpPr>
            <a:spLocks noGrp="1" noChangeArrowheads="1"/>
          </p:cNvSpPr>
          <p:nvPr>
            <p:ph type="title"/>
          </p:nvPr>
        </p:nvSpPr>
        <p:spPr bwMode="auto">
          <a:xfrm>
            <a:off x="720725" y="720725"/>
            <a:ext cx="107616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Muokkaa ots. perustyyl. napsautt.</a:t>
            </a:r>
            <a:endParaRPr lang="LID4096" altLang="fi-FI"/>
          </a:p>
        </p:txBody>
      </p:sp>
      <p:sp>
        <p:nvSpPr>
          <p:cNvPr id="1027" name="Text Placeholder 2">
            <a:extLst>
              <a:ext uri="{FF2B5EF4-FFF2-40B4-BE49-F238E27FC236}">
                <a16:creationId xmlns:a16="http://schemas.microsoft.com/office/drawing/2014/main" id="{BE2B25FF-AE61-B9F2-0DCE-2F2EB7B18A31}"/>
              </a:ext>
            </a:extLst>
          </p:cNvPr>
          <p:cNvSpPr>
            <a:spLocks noGrp="1" noChangeArrowheads="1"/>
          </p:cNvSpPr>
          <p:nvPr>
            <p:ph type="body" idx="1"/>
          </p:nvPr>
        </p:nvSpPr>
        <p:spPr bwMode="auto">
          <a:xfrm>
            <a:off x="720725" y="1439863"/>
            <a:ext cx="10761663"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Rectangle 30" descr="&quot;&quot;">
            <a:extLst>
              <a:ext uri="{FF2B5EF4-FFF2-40B4-BE49-F238E27FC236}">
                <a16:creationId xmlns:a16="http://schemas.microsoft.com/office/drawing/2014/main" id="{4DBF5F80-EBE0-EB37-F4F7-67565C60A1AC}"/>
              </a:ext>
            </a:extLst>
          </p:cNvPr>
          <p:cNvSpPr/>
          <p:nvPr userDrawn="1"/>
        </p:nvSpPr>
        <p:spPr>
          <a:xfrm>
            <a:off x="252413" y="5838825"/>
            <a:ext cx="11691937" cy="1825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0" name="Dian numeron paikkamerkki 19">
            <a:extLst>
              <a:ext uri="{FF2B5EF4-FFF2-40B4-BE49-F238E27FC236}">
                <a16:creationId xmlns:a16="http://schemas.microsoft.com/office/drawing/2014/main" id="{0F83C27E-7F99-8CB8-EAD3-C41552C6C312}"/>
              </a:ext>
            </a:extLst>
          </p:cNvPr>
          <p:cNvSpPr>
            <a:spLocks noGrp="1"/>
          </p:cNvSpPr>
          <p:nvPr>
            <p:ph type="sldNum" sz="quarter" idx="4"/>
          </p:nvPr>
        </p:nvSpPr>
        <p:spPr>
          <a:xfrm>
            <a:off x="252413" y="6338888"/>
            <a:ext cx="1008062" cy="285750"/>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pPr>
              <a:defRPr/>
            </a:pPr>
            <a:fld id="{B3D2B3C6-73CE-4D40-9216-3C7961888226}" type="slidenum">
              <a:rPr lang="fi-FI"/>
              <a:pPr>
                <a:defRPr/>
              </a:pPr>
              <a:t>‹#›</a:t>
            </a:fld>
            <a:endParaRPr lang="fi-FI" dirty="0"/>
          </a:p>
        </p:txBody>
      </p:sp>
      <p:pic>
        <p:nvPicPr>
          <p:cNvPr id="1030" name="Picture 3">
            <a:extLst>
              <a:ext uri="{FF2B5EF4-FFF2-40B4-BE49-F238E27FC236}">
                <a16:creationId xmlns:a16="http://schemas.microsoft.com/office/drawing/2014/main" id="{EEA73351-DBED-09C7-C963-513511C33751}"/>
              </a:ext>
              <a:ext uri="{C183D7F6-B498-43B3-948B-1728B52AA6E4}">
                <adec:decorative xmlns:adec="http://schemas.microsoft.com/office/drawing/2017/decorative" val="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b="10886"/>
          <a:stretch>
            <a:fillRect/>
          </a:stretch>
        </p:blipFill>
        <p:spPr bwMode="auto">
          <a:xfrm>
            <a:off x="9434513" y="6008688"/>
            <a:ext cx="145891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19008FD0-4696-1746-9A10-1024E3C30E5F}"/>
              </a:ext>
              <a:ext uri="{C183D7F6-B498-43B3-948B-1728B52AA6E4}">
                <adec:decorative xmlns:adec="http://schemas.microsoft.com/office/drawing/2017/decorative" val="1"/>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069638" y="6096000"/>
            <a:ext cx="6032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0" r:id="rId1"/>
    <p:sldLayoutId id="2147484488" r:id="rId2"/>
    <p:sldLayoutId id="2147484489" r:id="rId3"/>
    <p:sldLayoutId id="2147484490" r:id="rId4"/>
    <p:sldLayoutId id="2147484491"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Lst>
  <p:hf hdr="0" ftr="0" dt="0"/>
  <p:txStyles>
    <p:titleStyle>
      <a:lvl1pPr algn="l" rtl="0" eaLnBrk="0" fontAlgn="base" hangingPunct="0">
        <a:lnSpc>
          <a:spcPct val="90000"/>
        </a:lnSpc>
        <a:spcBef>
          <a:spcPct val="0"/>
        </a:spcBef>
        <a:spcAft>
          <a:spcPct val="0"/>
        </a:spcAft>
        <a:defRPr sz="3000" b="1" kern="1200">
          <a:solidFill>
            <a:srgbClr val="165B94"/>
          </a:solidFill>
          <a:latin typeface="+mj-lt"/>
          <a:ea typeface="Tahoma" panose="020B0604030504040204" pitchFamily="34" charset="0"/>
          <a:cs typeface="Tahoma" panose="020B0604030504040204" pitchFamily="34" charset="0"/>
        </a:defRPr>
      </a:lvl1pPr>
      <a:lvl2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2pPr>
      <a:lvl3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3pPr>
      <a:lvl4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4pPr>
      <a:lvl5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5pPr>
      <a:lvl6pPr marL="4572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6pPr>
      <a:lvl7pPr marL="9144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7pPr>
      <a:lvl8pPr marL="13716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8pPr>
      <a:lvl9pPr marL="18288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9pPr>
    </p:titleStyle>
    <p:bodyStyle>
      <a:lvl1pPr marL="177800" indent="-177800" algn="l" rtl="0" eaLnBrk="0" fontAlgn="base" hangingPunct="0">
        <a:spcBef>
          <a:spcPts val="1000"/>
        </a:spcBef>
        <a:spcAft>
          <a:spcPct val="0"/>
        </a:spcAft>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1pPr>
      <a:lvl2pPr marL="360363" indent="-182563"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2pPr>
      <a:lvl3pPr marL="538163" indent="-177800"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3pPr>
      <a:lvl4pPr marL="715963" indent="-177800"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4pPr>
      <a:lvl5pPr marL="898525" indent="-182563"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E6D9732-E135-D94C-BB08-1C87581719A3}"/>
              </a:ext>
            </a:extLst>
          </p:cNvPr>
          <p:cNvSpPr>
            <a:spLocks noGrp="1" noChangeArrowheads="1"/>
          </p:cNvSpPr>
          <p:nvPr>
            <p:ph type="title"/>
          </p:nvPr>
        </p:nvSpPr>
        <p:spPr bwMode="auto">
          <a:xfrm>
            <a:off x="720725" y="720725"/>
            <a:ext cx="107537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Muokkaa ots. perustyyl. napsautt.</a:t>
            </a:r>
            <a:endParaRPr lang="LID4096" altLang="fi-FI"/>
          </a:p>
        </p:txBody>
      </p:sp>
      <p:sp>
        <p:nvSpPr>
          <p:cNvPr id="2051" name="Text Placeholder 2">
            <a:extLst>
              <a:ext uri="{FF2B5EF4-FFF2-40B4-BE49-F238E27FC236}">
                <a16:creationId xmlns:a16="http://schemas.microsoft.com/office/drawing/2014/main" id="{1717CDA3-AE09-BAFA-CCF0-89CF3BBE407F}"/>
              </a:ext>
            </a:extLst>
          </p:cNvPr>
          <p:cNvSpPr>
            <a:spLocks noGrp="1" noChangeArrowheads="1"/>
          </p:cNvSpPr>
          <p:nvPr>
            <p:ph type="body" idx="1"/>
          </p:nvPr>
        </p:nvSpPr>
        <p:spPr bwMode="auto">
          <a:xfrm>
            <a:off x="720725" y="1439863"/>
            <a:ext cx="107537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16" name="Dian numeron paikkamerkki 19">
            <a:extLst>
              <a:ext uri="{FF2B5EF4-FFF2-40B4-BE49-F238E27FC236}">
                <a16:creationId xmlns:a16="http://schemas.microsoft.com/office/drawing/2014/main" id="{0744FDA5-627E-9828-3F08-7A2E604A9BFC}"/>
              </a:ext>
            </a:extLst>
          </p:cNvPr>
          <p:cNvSpPr>
            <a:spLocks noGrp="1"/>
          </p:cNvSpPr>
          <p:nvPr>
            <p:ph type="sldNum" sz="quarter" idx="4"/>
          </p:nvPr>
        </p:nvSpPr>
        <p:spPr>
          <a:xfrm>
            <a:off x="252413" y="6338888"/>
            <a:ext cx="1008062" cy="285750"/>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pPr>
              <a:defRPr/>
            </a:pPr>
            <a:fld id="{02356171-9514-4D5A-9739-6F8B5A0A4273}" type="slidenum">
              <a:rPr lang="fi-FI"/>
              <a:pPr>
                <a:defRPr/>
              </a:pPr>
              <a:t>‹#›</a:t>
            </a:fld>
            <a:endParaRPr lang="fi-FI" dirty="0"/>
          </a:p>
        </p:txBody>
      </p:sp>
      <p:pic>
        <p:nvPicPr>
          <p:cNvPr id="2053" name="Picture 3">
            <a:extLst>
              <a:ext uri="{FF2B5EF4-FFF2-40B4-BE49-F238E27FC236}">
                <a16:creationId xmlns:a16="http://schemas.microsoft.com/office/drawing/2014/main" id="{2290E3BA-4985-C98F-FCB0-ECDC0A20B30A}"/>
              </a:ext>
              <a:ext uri="{C183D7F6-B498-43B3-948B-1728B52AA6E4}">
                <adec:decorative xmlns:adec="http://schemas.microsoft.com/office/drawing/2017/decorative" val="1"/>
              </a:ext>
            </a:extLst>
          </p:cNvPr>
          <p:cNvPicPr>
            <a:picLocks noChangeAspect="1" noChangeArrowheads="1"/>
          </p:cNvPicPr>
          <p:nvPr userDrawn="1"/>
        </p:nvPicPr>
        <p:blipFill>
          <a:blip r:embed="rId27">
            <a:extLst>
              <a:ext uri="{28A0092B-C50C-407E-A947-70E740481C1C}">
                <a14:useLocalDpi xmlns:a14="http://schemas.microsoft.com/office/drawing/2010/main" val="0"/>
              </a:ext>
            </a:extLst>
          </a:blip>
          <a:srcRect b="10886"/>
          <a:stretch>
            <a:fillRect/>
          </a:stretch>
        </p:blipFill>
        <p:spPr bwMode="auto">
          <a:xfrm>
            <a:off x="9434513" y="6008688"/>
            <a:ext cx="145891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a:extLst>
              <a:ext uri="{FF2B5EF4-FFF2-40B4-BE49-F238E27FC236}">
                <a16:creationId xmlns:a16="http://schemas.microsoft.com/office/drawing/2014/main" id="{68F48214-B003-192C-C361-CABB491D9478}"/>
              </a:ext>
              <a:ext uri="{C183D7F6-B498-43B3-948B-1728B52AA6E4}">
                <adec:decorative xmlns:adec="http://schemas.microsoft.com/office/drawing/2017/decorative" val="1"/>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11069638" y="6096000"/>
            <a:ext cx="6032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9" r:id="rId1"/>
    <p:sldLayoutId id="2147484492" r:id="rId2"/>
    <p:sldLayoutId id="2147484493" r:id="rId3"/>
    <p:sldLayoutId id="2147484494" r:id="rId4"/>
    <p:sldLayoutId id="2147484495" r:id="rId5"/>
    <p:sldLayoutId id="2147484480" r:id="rId6"/>
    <p:sldLayoutId id="2147484481" r:id="rId7"/>
    <p:sldLayoutId id="2147484496" r:id="rId8"/>
    <p:sldLayoutId id="2147484497" r:id="rId9"/>
    <p:sldLayoutId id="2147484498" r:id="rId10"/>
    <p:sldLayoutId id="2147484499" r:id="rId11"/>
    <p:sldLayoutId id="2147484500" r:id="rId12"/>
    <p:sldLayoutId id="2147484501" r:id="rId13"/>
    <p:sldLayoutId id="2147484502" r:id="rId14"/>
    <p:sldLayoutId id="2147484503" r:id="rId15"/>
    <p:sldLayoutId id="2147484482" r:id="rId16"/>
    <p:sldLayoutId id="2147484483" r:id="rId17"/>
    <p:sldLayoutId id="2147484484" r:id="rId18"/>
    <p:sldLayoutId id="2147484485" r:id="rId19"/>
    <p:sldLayoutId id="2147484486" r:id="rId20"/>
    <p:sldLayoutId id="2147484504" r:id="rId21"/>
    <p:sldLayoutId id="2147484505" r:id="rId22"/>
    <p:sldLayoutId id="2147484487" r:id="rId23"/>
    <p:sldLayoutId id="2147484506" r:id="rId24"/>
    <p:sldLayoutId id="2147484507" r:id="rId25"/>
  </p:sldLayoutIdLst>
  <p:hf hdr="0" ftr="0" dt="0"/>
  <p:txStyles>
    <p:titleStyle>
      <a:lvl1pPr algn="l" rtl="0" eaLnBrk="0" fontAlgn="base" hangingPunct="0">
        <a:lnSpc>
          <a:spcPct val="90000"/>
        </a:lnSpc>
        <a:spcBef>
          <a:spcPct val="0"/>
        </a:spcBef>
        <a:spcAft>
          <a:spcPct val="0"/>
        </a:spcAft>
        <a:defRPr sz="3000" b="1" kern="1200">
          <a:solidFill>
            <a:srgbClr val="165B94"/>
          </a:solidFill>
          <a:latin typeface="+mj-lt"/>
          <a:ea typeface="Tahoma" panose="020B0604030504040204" pitchFamily="34" charset="0"/>
          <a:cs typeface="Tahoma" panose="020B0604030504040204" pitchFamily="34" charset="0"/>
        </a:defRPr>
      </a:lvl1pPr>
      <a:lvl2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2pPr>
      <a:lvl3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3pPr>
      <a:lvl4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4pPr>
      <a:lvl5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5pPr>
      <a:lvl6pPr marL="4572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6pPr>
      <a:lvl7pPr marL="9144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7pPr>
      <a:lvl8pPr marL="13716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8pPr>
      <a:lvl9pPr marL="18288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9pPr>
    </p:titleStyle>
    <p:bodyStyle>
      <a:lvl1pPr marL="177800" indent="-177800" algn="l" rtl="0" eaLnBrk="0" fontAlgn="base" hangingPunct="0">
        <a:spcBef>
          <a:spcPts val="1000"/>
        </a:spcBef>
        <a:spcAft>
          <a:spcPct val="0"/>
        </a:spcAft>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1pPr>
      <a:lvl2pPr marL="360363" indent="-182563"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2pPr>
      <a:lvl3pPr marL="538163" indent="-177800"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3pPr>
      <a:lvl4pPr marL="715963" indent="-177800"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4pPr>
      <a:lvl5pPr marL="898525" indent="-182563"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B6A2B223-E1CE-E584-D63B-205C5573F59A}"/>
              </a:ext>
            </a:extLst>
          </p:cNvPr>
          <p:cNvSpPr>
            <a:spLocks noGrp="1" noChangeArrowheads="1"/>
          </p:cNvSpPr>
          <p:nvPr>
            <p:ph type="title"/>
          </p:nvPr>
        </p:nvSpPr>
        <p:spPr bwMode="auto">
          <a:xfrm>
            <a:off x="720725" y="720725"/>
            <a:ext cx="107553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Muokkaa ots. perustyyl. napsautt.</a:t>
            </a:r>
            <a:endParaRPr lang="LID4096" altLang="fi-FI"/>
          </a:p>
        </p:txBody>
      </p:sp>
      <p:sp>
        <p:nvSpPr>
          <p:cNvPr id="3075" name="Text Placeholder 2">
            <a:extLst>
              <a:ext uri="{FF2B5EF4-FFF2-40B4-BE49-F238E27FC236}">
                <a16:creationId xmlns:a16="http://schemas.microsoft.com/office/drawing/2014/main" id="{C86BB475-FBB7-7CFF-7109-169A3977DE29}"/>
              </a:ext>
            </a:extLst>
          </p:cNvPr>
          <p:cNvSpPr>
            <a:spLocks noGrp="1" noChangeArrowheads="1"/>
          </p:cNvSpPr>
          <p:nvPr>
            <p:ph type="body" idx="1"/>
          </p:nvPr>
        </p:nvSpPr>
        <p:spPr bwMode="auto">
          <a:xfrm>
            <a:off x="720725" y="1439863"/>
            <a:ext cx="10755313"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10" name="Dian numeron paikkamerkki 19">
            <a:extLst>
              <a:ext uri="{FF2B5EF4-FFF2-40B4-BE49-F238E27FC236}">
                <a16:creationId xmlns:a16="http://schemas.microsoft.com/office/drawing/2014/main" id="{15BA275A-6E45-A4E4-FDEC-14B1B08CA372}"/>
              </a:ext>
            </a:extLst>
          </p:cNvPr>
          <p:cNvSpPr>
            <a:spLocks noGrp="1"/>
          </p:cNvSpPr>
          <p:nvPr>
            <p:ph type="sldNum" sz="quarter" idx="4"/>
          </p:nvPr>
        </p:nvSpPr>
        <p:spPr>
          <a:xfrm>
            <a:off x="252413" y="6338888"/>
            <a:ext cx="1008062" cy="285750"/>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pPr>
              <a:defRPr/>
            </a:pPr>
            <a:fld id="{A40364E8-8774-4831-AF8B-0F20BD797E30}" type="slidenum">
              <a:rPr lang="fi-FI"/>
              <a:pPr>
                <a:defRPr/>
              </a:pPr>
              <a:t>‹#›</a:t>
            </a:fld>
            <a:endParaRPr lang="fi-FI" dirty="0"/>
          </a:p>
        </p:txBody>
      </p:sp>
      <p:pic>
        <p:nvPicPr>
          <p:cNvPr id="3077" name="Picture 3">
            <a:extLst>
              <a:ext uri="{FF2B5EF4-FFF2-40B4-BE49-F238E27FC236}">
                <a16:creationId xmlns:a16="http://schemas.microsoft.com/office/drawing/2014/main" id="{F2B9C37A-3B8F-F236-20E2-081DE3B2A983}"/>
              </a:ext>
              <a:ext uri="{C183D7F6-B498-43B3-948B-1728B52AA6E4}">
                <adec:decorative xmlns:adec="http://schemas.microsoft.com/office/drawing/2017/decorative" val="1"/>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b="10886"/>
          <a:stretch>
            <a:fillRect/>
          </a:stretch>
        </p:blipFill>
        <p:spPr bwMode="auto">
          <a:xfrm>
            <a:off x="9434513" y="6008688"/>
            <a:ext cx="145891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a:extLst>
              <a:ext uri="{FF2B5EF4-FFF2-40B4-BE49-F238E27FC236}">
                <a16:creationId xmlns:a16="http://schemas.microsoft.com/office/drawing/2014/main" id="{528A9A0B-4A26-E5DC-72D1-B81F299A6FEF}"/>
              </a:ext>
              <a:ext uri="{C183D7F6-B498-43B3-948B-1728B52AA6E4}">
                <adec:decorative xmlns:adec="http://schemas.microsoft.com/office/drawing/2017/decorative" val="1"/>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069638" y="6096000"/>
            <a:ext cx="6032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 id="2147484520" r:id="rId13"/>
    <p:sldLayoutId id="2147484521" r:id="rId14"/>
    <p:sldLayoutId id="2147484522" r:id="rId15"/>
    <p:sldLayoutId id="2147484523" r:id="rId16"/>
    <p:sldLayoutId id="2147484524" r:id="rId17"/>
    <p:sldLayoutId id="2147484525" r:id="rId18"/>
  </p:sldLayoutIdLst>
  <p:hf hdr="0" ftr="0" dt="0"/>
  <p:txStyles>
    <p:titleStyle>
      <a:lvl1pPr algn="l" rtl="0" eaLnBrk="0" fontAlgn="base" hangingPunct="0">
        <a:lnSpc>
          <a:spcPct val="90000"/>
        </a:lnSpc>
        <a:spcBef>
          <a:spcPct val="0"/>
        </a:spcBef>
        <a:spcAft>
          <a:spcPct val="0"/>
        </a:spcAft>
        <a:defRPr sz="3000" b="1" kern="1200">
          <a:solidFill>
            <a:srgbClr val="165B94"/>
          </a:solidFill>
          <a:latin typeface="+mj-lt"/>
          <a:ea typeface="Tahoma" panose="020B0604030504040204" pitchFamily="34" charset="0"/>
          <a:cs typeface="Tahoma" panose="020B0604030504040204" pitchFamily="34" charset="0"/>
        </a:defRPr>
      </a:lvl1pPr>
      <a:lvl2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2pPr>
      <a:lvl3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3pPr>
      <a:lvl4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4pPr>
      <a:lvl5pPr algn="l" rtl="0" eaLnBrk="0" fontAlgn="base" hangingPunct="0">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5pPr>
      <a:lvl6pPr marL="4572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6pPr>
      <a:lvl7pPr marL="9144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7pPr>
      <a:lvl8pPr marL="13716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8pPr>
      <a:lvl9pPr marL="1828800" algn="l" rtl="0" fontAlgn="base">
        <a:lnSpc>
          <a:spcPct val="90000"/>
        </a:lnSpc>
        <a:spcBef>
          <a:spcPct val="0"/>
        </a:spcBef>
        <a:spcAft>
          <a:spcPct val="0"/>
        </a:spcAft>
        <a:defRPr sz="3000" b="1">
          <a:solidFill>
            <a:srgbClr val="165B94"/>
          </a:solidFill>
          <a:latin typeface="Tahoma" panose="020B0604030504040204" pitchFamily="34" charset="0"/>
          <a:cs typeface="Tahoma" panose="020B0604030504040204" pitchFamily="34" charset="0"/>
        </a:defRPr>
      </a:lvl9pPr>
    </p:titleStyle>
    <p:bodyStyle>
      <a:lvl1pPr marL="177800" indent="-177800" algn="l" rtl="0" eaLnBrk="0" fontAlgn="base" hangingPunct="0">
        <a:spcBef>
          <a:spcPts val="1000"/>
        </a:spcBef>
        <a:spcAft>
          <a:spcPct val="0"/>
        </a:spcAft>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1pPr>
      <a:lvl2pPr marL="360363" indent="-182563"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2pPr>
      <a:lvl3pPr marL="538163" indent="-177800"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3pPr>
      <a:lvl4pPr marL="715963" indent="-177800"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4pPr>
      <a:lvl5pPr marL="898525" indent="-182563" algn="l" rtl="0" eaLnBrk="0" fontAlgn="base" hangingPunct="0">
        <a:spcBef>
          <a:spcPts val="500"/>
        </a:spcBef>
        <a:spcAft>
          <a:spcPct val="0"/>
        </a:spcAft>
        <a:buFont typeface="Arial" panose="020B0604020202020204" pitchFamily="34" charset="0"/>
        <a:buChar char="•"/>
        <a:defRPr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38.xml"/><Relationship Id="rId5" Type="http://schemas.openxmlformats.org/officeDocument/2006/relationships/image" Target="../media/image46.png"/><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chart" Target="../charts/chart9.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8.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38.xml"/><Relationship Id="rId4" Type="http://schemas.openxmlformats.org/officeDocument/2006/relationships/chart" Target="../charts/char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oleObject" Target="../embeddings/oleObject1.bin"/><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hyperlink" Target="mailto:kaisa.eerola@ruokavirasto.fi" TargetMode="Externa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oleObject" Target="../embeddings/oleObject2.bin"/><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oleObject" Target="../embeddings/oleObject3.bin"/><Relationship Id="rId1" Type="http://schemas.openxmlformats.org/officeDocument/2006/relationships/slideLayout" Target="../slideLayouts/slideLayout33.xml"/><Relationship Id="rId4" Type="http://schemas.openxmlformats.org/officeDocument/2006/relationships/image" Target="../media/image32.e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oleObject" Target="../embeddings/oleObject5.bin"/><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a:extLst>
              <a:ext uri="{FF2B5EF4-FFF2-40B4-BE49-F238E27FC236}">
                <a16:creationId xmlns:a16="http://schemas.microsoft.com/office/drawing/2014/main" id="{BCE2A488-E577-C27C-EB4A-E75BC8C3FAA7}"/>
              </a:ext>
            </a:extLst>
          </p:cNvPr>
          <p:cNvSpPr>
            <a:spLocks noGrp="1" noChangeArrowheads="1"/>
          </p:cNvSpPr>
          <p:nvPr>
            <p:ph type="ctrTitle"/>
          </p:nvPr>
        </p:nvSpPr>
        <p:spPr>
          <a:xfrm>
            <a:off x="5718175" y="2087563"/>
            <a:ext cx="5327650" cy="1800225"/>
          </a:xfrm>
        </p:spPr>
        <p:txBody>
          <a:bodyPr>
            <a:normAutofit fontScale="90000"/>
          </a:bodyPr>
          <a:lstStyle/>
          <a:p>
            <a:pPr algn="ctr" eaLnBrk="1" hangingPunct="1">
              <a:defRPr/>
            </a:pPr>
            <a:r>
              <a:rPr lang="fi-FI" altLang="fi-FI" dirty="0"/>
              <a:t>Ruokaviraston kuulumisia: </a:t>
            </a:r>
            <a:r>
              <a:rPr lang="fi-FI" altLang="fi-FI" dirty="0">
                <a:solidFill>
                  <a:schemeClr val="accent6"/>
                </a:solidFill>
              </a:rPr>
              <a:t>Toimeenpanon tilannekatsaus</a:t>
            </a:r>
          </a:p>
        </p:txBody>
      </p:sp>
      <p:sp>
        <p:nvSpPr>
          <p:cNvPr id="45059" name="Alaotsikko 2">
            <a:extLst>
              <a:ext uri="{FF2B5EF4-FFF2-40B4-BE49-F238E27FC236}">
                <a16:creationId xmlns:a16="http://schemas.microsoft.com/office/drawing/2014/main" id="{981A8799-67EE-0A8A-DAAA-C5330DC05D77}"/>
              </a:ext>
            </a:extLst>
          </p:cNvPr>
          <p:cNvSpPr>
            <a:spLocks noGrp="1" noChangeArrowheads="1"/>
          </p:cNvSpPr>
          <p:nvPr>
            <p:ph type="subTitle" idx="1"/>
          </p:nvPr>
        </p:nvSpPr>
        <p:spPr>
          <a:xfrm>
            <a:off x="5718175" y="4727575"/>
            <a:ext cx="5327650" cy="1295400"/>
          </a:xfrm>
        </p:spPr>
        <p:txBody>
          <a:bodyPr/>
          <a:lstStyle/>
          <a:p>
            <a:pPr eaLnBrk="1" hangingPunct="1"/>
            <a:r>
              <a:rPr lang="fi-FI" altLang="fi-FI"/>
              <a:t>Leader-päivä 11.11.2025</a:t>
            </a:r>
          </a:p>
          <a:p>
            <a:pPr eaLnBrk="1" hangingPunct="1"/>
            <a:r>
              <a:rPr lang="fi-FI" altLang="fi-FI"/>
              <a:t>Kaisa Eerola</a:t>
            </a:r>
          </a:p>
        </p:txBody>
      </p:sp>
      <p:pic>
        <p:nvPicPr>
          <p:cNvPr id="45060" name="Picture 1">
            <a:extLst>
              <a:ext uri="{FF2B5EF4-FFF2-40B4-BE49-F238E27FC236}">
                <a16:creationId xmlns:a16="http://schemas.microsoft.com/office/drawing/2014/main" id="{E5F00C81-F399-3ED5-8062-BFC2CFD9128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6167438"/>
            <a:ext cx="30337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Graphic 1">
            <a:extLst>
              <a:ext uri="{FF2B5EF4-FFF2-40B4-BE49-F238E27FC236}">
                <a16:creationId xmlns:a16="http://schemas.microsoft.com/office/drawing/2014/main" id="{329FB799-4115-657E-C5DE-F798F1E96CC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5807075"/>
            <a:ext cx="30337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1BF56784-CD68-5953-09BA-EE45D469C0CA}"/>
              </a:ext>
            </a:extLst>
          </p:cNvPr>
          <p:cNvSpPr>
            <a:spLocks noGrp="1"/>
          </p:cNvSpPr>
          <p:nvPr>
            <p:ph type="sldNum" sz="quarter" idx="10"/>
          </p:nvPr>
        </p:nvSpPr>
        <p:spPr/>
        <p:txBody>
          <a:bodyPr/>
          <a:lstStyle/>
          <a:p>
            <a:pPr>
              <a:defRPr/>
            </a:pPr>
            <a:fld id="{D7E288A3-C552-473A-A4E7-9DE4C18B8A38}" type="slidenum">
              <a:rPr lang="fi-FI"/>
              <a:pPr>
                <a:defRPr/>
              </a:pPr>
              <a:t>10</a:t>
            </a:fld>
            <a:endParaRPr lang="fi-FI" dirty="0"/>
          </a:p>
        </p:txBody>
      </p:sp>
      <p:graphicFrame>
        <p:nvGraphicFramePr>
          <p:cNvPr id="5" name="Kaavio 4">
            <a:extLst>
              <a:ext uri="{FF2B5EF4-FFF2-40B4-BE49-F238E27FC236}">
                <a16:creationId xmlns:a16="http://schemas.microsoft.com/office/drawing/2014/main" id="{0FB84A08-BA0F-EAE4-182E-35BFEEB4A7C2}"/>
              </a:ext>
            </a:extLst>
          </p:cNvPr>
          <p:cNvGraphicFramePr>
            <a:graphicFrameLocks/>
          </p:cNvGraphicFramePr>
          <p:nvPr>
            <p:extLst>
              <p:ext uri="{D42A27DB-BD31-4B8C-83A1-F6EECF244321}">
                <p14:modId xmlns:p14="http://schemas.microsoft.com/office/powerpoint/2010/main" val="3572902550"/>
              </p:ext>
            </p:extLst>
          </p:nvPr>
        </p:nvGraphicFramePr>
        <p:xfrm>
          <a:off x="-95693" y="0"/>
          <a:ext cx="15888971"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8372" name="Otsikko 1">
            <a:extLst>
              <a:ext uri="{FF2B5EF4-FFF2-40B4-BE49-F238E27FC236}">
                <a16:creationId xmlns:a16="http://schemas.microsoft.com/office/drawing/2014/main" id="{C16528AE-092C-A786-CBE6-1CDF5DAF8539}"/>
              </a:ext>
            </a:extLst>
          </p:cNvPr>
          <p:cNvSpPr>
            <a:spLocks noGrp="1" noChangeArrowheads="1"/>
          </p:cNvSpPr>
          <p:nvPr>
            <p:ph type="title"/>
          </p:nvPr>
        </p:nvSpPr>
        <p:spPr>
          <a:xfrm>
            <a:off x="742950" y="166688"/>
            <a:ext cx="11196638" cy="576262"/>
          </a:xfrm>
        </p:spPr>
        <p:txBody>
          <a:bodyPr/>
          <a:lstStyle/>
          <a:p>
            <a:pPr eaLnBrk="1" hangingPunct="1"/>
            <a:r>
              <a:rPr lang="fi-FI" altLang="fi-FI" dirty="0"/>
              <a:t>Hyväksytyt </a:t>
            </a:r>
            <a:r>
              <a:rPr lang="fi-FI" altLang="fi-FI" dirty="0" err="1"/>
              <a:t>Leader</a:t>
            </a:r>
            <a:r>
              <a:rPr lang="fi-FI" altLang="fi-FI" dirty="0"/>
              <a:t>-hankkeet toimenpiteittäin, kpl ELY-alueittain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21888E39-26B8-62E6-3EE9-032C8341FD73}"/>
              </a:ext>
            </a:extLst>
          </p:cNvPr>
          <p:cNvSpPr>
            <a:spLocks noGrp="1"/>
          </p:cNvSpPr>
          <p:nvPr>
            <p:ph type="sldNum" sz="quarter" idx="10"/>
          </p:nvPr>
        </p:nvSpPr>
        <p:spPr/>
        <p:txBody>
          <a:bodyPr/>
          <a:lstStyle/>
          <a:p>
            <a:pPr>
              <a:defRPr/>
            </a:pPr>
            <a:fld id="{577EDEBA-9FF9-4761-8287-5EF2EDD6E1AE}" type="slidenum">
              <a:rPr lang="fi-FI"/>
              <a:pPr>
                <a:defRPr/>
              </a:pPr>
              <a:t>11</a:t>
            </a:fld>
            <a:endParaRPr lang="fi-FI" dirty="0"/>
          </a:p>
        </p:txBody>
      </p:sp>
      <p:graphicFrame>
        <p:nvGraphicFramePr>
          <p:cNvPr id="5" name="Kaavio 4">
            <a:extLst>
              <a:ext uri="{FF2B5EF4-FFF2-40B4-BE49-F238E27FC236}">
                <a16:creationId xmlns:a16="http://schemas.microsoft.com/office/drawing/2014/main" id="{6CF6E7B0-2614-BCB5-C8F1-099E5D067CC8}"/>
              </a:ext>
            </a:extLst>
          </p:cNvPr>
          <p:cNvGraphicFramePr>
            <a:graphicFrameLocks/>
          </p:cNvGraphicFramePr>
          <p:nvPr>
            <p:extLst>
              <p:ext uri="{D42A27DB-BD31-4B8C-83A1-F6EECF244321}">
                <p14:modId xmlns:p14="http://schemas.microsoft.com/office/powerpoint/2010/main" val="1153300129"/>
              </p:ext>
            </p:extLst>
          </p:nvPr>
        </p:nvGraphicFramePr>
        <p:xfrm>
          <a:off x="-497150" y="399495"/>
          <a:ext cx="17840933" cy="6458505"/>
        </p:xfrm>
        <a:graphic>
          <a:graphicData uri="http://schemas.openxmlformats.org/drawingml/2006/chart">
            <c:chart xmlns:c="http://schemas.openxmlformats.org/drawingml/2006/chart" xmlns:r="http://schemas.openxmlformats.org/officeDocument/2006/relationships" r:id="rId2"/>
          </a:graphicData>
        </a:graphic>
      </p:graphicFrame>
      <p:sp>
        <p:nvSpPr>
          <p:cNvPr id="59395" name="Otsikko 1">
            <a:extLst>
              <a:ext uri="{FF2B5EF4-FFF2-40B4-BE49-F238E27FC236}">
                <a16:creationId xmlns:a16="http://schemas.microsoft.com/office/drawing/2014/main" id="{3AC78873-B1F4-F3D8-5F9D-B166B63D4839}"/>
              </a:ext>
            </a:extLst>
          </p:cNvPr>
          <p:cNvSpPr>
            <a:spLocks noGrp="1" noChangeArrowheads="1"/>
          </p:cNvSpPr>
          <p:nvPr>
            <p:ph type="title"/>
          </p:nvPr>
        </p:nvSpPr>
        <p:spPr>
          <a:xfrm>
            <a:off x="720725" y="233363"/>
            <a:ext cx="10753725" cy="576262"/>
          </a:xfrm>
        </p:spPr>
        <p:txBody>
          <a:bodyPr/>
          <a:lstStyle/>
          <a:p>
            <a:pPr eaLnBrk="1" hangingPunct="1"/>
            <a:r>
              <a:rPr lang="fi-FI" altLang="fi-FI" dirty="0"/>
              <a:t>Hyväksytyt </a:t>
            </a:r>
            <a:r>
              <a:rPr lang="fi-FI" altLang="fi-FI" dirty="0" err="1"/>
              <a:t>Leader</a:t>
            </a:r>
            <a:r>
              <a:rPr lang="fi-FI" altLang="fi-FI" dirty="0"/>
              <a:t>-hankkeet toimenpiteittäin, sidottu EU-osuus ELY-alueittain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7EF9B86A-1C24-8FF4-487C-57FDAD3A560D}"/>
              </a:ext>
            </a:extLst>
          </p:cNvPr>
          <p:cNvSpPr>
            <a:spLocks noGrp="1"/>
          </p:cNvSpPr>
          <p:nvPr>
            <p:ph type="sldNum" sz="quarter" idx="10"/>
          </p:nvPr>
        </p:nvSpPr>
        <p:spPr/>
        <p:txBody>
          <a:bodyPr/>
          <a:lstStyle/>
          <a:p>
            <a:pPr>
              <a:defRPr/>
            </a:pPr>
            <a:fld id="{FD3807F5-93B7-4E8F-846B-BF2A750B2D1F}" type="slidenum">
              <a:rPr lang="fi-FI"/>
              <a:pPr>
                <a:defRPr/>
              </a:pPr>
              <a:t>12</a:t>
            </a:fld>
            <a:endParaRPr lang="fi-FI" dirty="0"/>
          </a:p>
        </p:txBody>
      </p:sp>
      <p:graphicFrame>
        <p:nvGraphicFramePr>
          <p:cNvPr id="5" name="Kaavio 4">
            <a:extLst>
              <a:ext uri="{FF2B5EF4-FFF2-40B4-BE49-F238E27FC236}">
                <a16:creationId xmlns:a16="http://schemas.microsoft.com/office/drawing/2014/main" id="{7F35D674-460B-55D0-243C-B56416303150}"/>
              </a:ext>
            </a:extLst>
          </p:cNvPr>
          <p:cNvGraphicFramePr>
            <a:graphicFrameLocks/>
          </p:cNvGraphicFramePr>
          <p:nvPr>
            <p:extLst>
              <p:ext uri="{D42A27DB-BD31-4B8C-83A1-F6EECF244321}">
                <p14:modId xmlns:p14="http://schemas.microsoft.com/office/powerpoint/2010/main" val="1598843173"/>
              </p:ext>
            </p:extLst>
          </p:nvPr>
        </p:nvGraphicFramePr>
        <p:xfrm>
          <a:off x="-1" y="436728"/>
          <a:ext cx="15417385" cy="6475863"/>
        </p:xfrm>
        <a:graphic>
          <a:graphicData uri="http://schemas.openxmlformats.org/drawingml/2006/chart">
            <c:chart xmlns:c="http://schemas.openxmlformats.org/drawingml/2006/chart" xmlns:r="http://schemas.openxmlformats.org/officeDocument/2006/relationships" r:id="rId2"/>
          </a:graphicData>
        </a:graphic>
      </p:graphicFrame>
      <p:sp>
        <p:nvSpPr>
          <p:cNvPr id="60419" name="Otsikko 1">
            <a:extLst>
              <a:ext uri="{FF2B5EF4-FFF2-40B4-BE49-F238E27FC236}">
                <a16:creationId xmlns:a16="http://schemas.microsoft.com/office/drawing/2014/main" id="{4A49BF00-29C2-FF17-D72A-1F172213DFFB}"/>
              </a:ext>
            </a:extLst>
          </p:cNvPr>
          <p:cNvSpPr>
            <a:spLocks noGrp="1" noChangeArrowheads="1"/>
          </p:cNvSpPr>
          <p:nvPr>
            <p:ph type="title"/>
          </p:nvPr>
        </p:nvSpPr>
        <p:spPr>
          <a:xfrm>
            <a:off x="560388" y="279400"/>
            <a:ext cx="10785274" cy="576263"/>
          </a:xfrm>
        </p:spPr>
        <p:txBody>
          <a:bodyPr/>
          <a:lstStyle/>
          <a:p>
            <a:pPr eaLnBrk="1" hangingPunct="1"/>
            <a:r>
              <a:rPr lang="fi-FI" altLang="fi-FI" dirty="0"/>
              <a:t>Hyväksytyt </a:t>
            </a:r>
            <a:r>
              <a:rPr lang="fi-FI" altLang="fi-FI" dirty="0" err="1"/>
              <a:t>Leader</a:t>
            </a:r>
            <a:r>
              <a:rPr lang="fi-FI" altLang="fi-FI" dirty="0"/>
              <a:t>-hankkeet toimenpiteittäin, kpl </a:t>
            </a:r>
            <a:r>
              <a:rPr lang="fi-FI" altLang="fi-FI" dirty="0" err="1"/>
              <a:t>Leader</a:t>
            </a:r>
            <a:r>
              <a:rPr lang="fi-FI" altLang="fi-FI" dirty="0"/>
              <a:t>-ryhmittäin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a:extLst>
              <a:ext uri="{FF2B5EF4-FFF2-40B4-BE49-F238E27FC236}">
                <a16:creationId xmlns:a16="http://schemas.microsoft.com/office/drawing/2014/main" id="{0A9E5F4E-9A43-227B-B30E-D0C4A1FDA527}"/>
              </a:ext>
            </a:extLst>
          </p:cNvPr>
          <p:cNvGraphicFramePr>
            <a:graphicFrameLocks/>
          </p:cNvGraphicFramePr>
          <p:nvPr/>
        </p:nvGraphicFramePr>
        <p:xfrm>
          <a:off x="-1" y="-95250"/>
          <a:ext cx="15554326" cy="6953250"/>
        </p:xfrm>
        <a:graphic>
          <a:graphicData uri="http://schemas.openxmlformats.org/drawingml/2006/chart">
            <c:chart xmlns:c="http://schemas.openxmlformats.org/drawingml/2006/chart" xmlns:r="http://schemas.openxmlformats.org/officeDocument/2006/relationships" r:id="rId3"/>
          </a:graphicData>
        </a:graphic>
      </p:graphicFrame>
      <p:sp>
        <p:nvSpPr>
          <p:cNvPr id="3" name="Dian numeron paikkamerkki 2">
            <a:extLst>
              <a:ext uri="{FF2B5EF4-FFF2-40B4-BE49-F238E27FC236}">
                <a16:creationId xmlns:a16="http://schemas.microsoft.com/office/drawing/2014/main" id="{8DD44F36-68C9-712F-3D43-80DA01C411C0}"/>
              </a:ext>
            </a:extLst>
          </p:cNvPr>
          <p:cNvSpPr>
            <a:spLocks noGrp="1"/>
          </p:cNvSpPr>
          <p:nvPr>
            <p:ph type="sldNum" sz="quarter" idx="10"/>
          </p:nvPr>
        </p:nvSpPr>
        <p:spPr/>
        <p:txBody>
          <a:bodyPr/>
          <a:lstStyle/>
          <a:p>
            <a:pPr>
              <a:defRPr/>
            </a:pPr>
            <a:fld id="{D627E095-DD9C-437E-8A7D-FFD0452C4396}" type="slidenum">
              <a:rPr lang="fi-FI"/>
              <a:pPr>
                <a:defRPr/>
              </a:pPr>
              <a:t>13</a:t>
            </a:fld>
            <a:endParaRPr lang="fi-FI" dirty="0"/>
          </a:p>
        </p:txBody>
      </p:sp>
      <p:sp>
        <p:nvSpPr>
          <p:cNvPr id="61444" name="Otsikko 1">
            <a:extLst>
              <a:ext uri="{FF2B5EF4-FFF2-40B4-BE49-F238E27FC236}">
                <a16:creationId xmlns:a16="http://schemas.microsoft.com/office/drawing/2014/main" id="{84081CA2-F5E6-0199-5B5D-CD9927334035}"/>
              </a:ext>
            </a:extLst>
          </p:cNvPr>
          <p:cNvSpPr>
            <a:spLocks noGrp="1" noChangeArrowheads="1"/>
          </p:cNvSpPr>
          <p:nvPr>
            <p:ph type="title"/>
          </p:nvPr>
        </p:nvSpPr>
        <p:spPr>
          <a:xfrm>
            <a:off x="755650" y="92075"/>
            <a:ext cx="10755313" cy="576263"/>
          </a:xfrm>
        </p:spPr>
        <p:txBody>
          <a:bodyPr/>
          <a:lstStyle/>
          <a:p>
            <a:pPr eaLnBrk="1" hangingPunct="1"/>
            <a:r>
              <a:rPr lang="fi-FI" altLang="fi-FI" dirty="0"/>
              <a:t>Hyväksytyt </a:t>
            </a:r>
            <a:r>
              <a:rPr lang="fi-FI" altLang="fi-FI" dirty="0" err="1"/>
              <a:t>Leader</a:t>
            </a:r>
            <a:r>
              <a:rPr lang="fi-FI" altLang="fi-FI" dirty="0"/>
              <a:t>-hankkeet toimenpiteittäin, sidottu EU-osuus </a:t>
            </a:r>
            <a:r>
              <a:rPr lang="fi-FI" altLang="fi-FI" dirty="0" err="1"/>
              <a:t>Leader</a:t>
            </a:r>
            <a:r>
              <a:rPr lang="fi-FI" altLang="fi-FI" dirty="0"/>
              <a:t>-ryhmittäin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tsikko 1">
            <a:extLst>
              <a:ext uri="{FF2B5EF4-FFF2-40B4-BE49-F238E27FC236}">
                <a16:creationId xmlns:a16="http://schemas.microsoft.com/office/drawing/2014/main" id="{AA01FF45-9960-758B-F941-D0475AFB65F8}"/>
              </a:ext>
            </a:extLst>
          </p:cNvPr>
          <p:cNvSpPr>
            <a:spLocks noGrp="1" noChangeArrowheads="1"/>
          </p:cNvSpPr>
          <p:nvPr>
            <p:ph type="title"/>
          </p:nvPr>
        </p:nvSpPr>
        <p:spPr/>
        <p:txBody>
          <a:bodyPr/>
          <a:lstStyle/>
          <a:p>
            <a:pPr eaLnBrk="1" hangingPunct="1"/>
            <a:r>
              <a:rPr lang="fi-FI" altLang="fi-FI"/>
              <a:t>Nostoja Leader-hankkeista</a:t>
            </a:r>
          </a:p>
        </p:txBody>
      </p:sp>
      <p:sp>
        <p:nvSpPr>
          <p:cNvPr id="3" name="Sisällön paikkamerkki 2">
            <a:extLst>
              <a:ext uri="{FF2B5EF4-FFF2-40B4-BE49-F238E27FC236}">
                <a16:creationId xmlns:a16="http://schemas.microsoft.com/office/drawing/2014/main" id="{B26C088F-2497-E0D6-E3A7-0DE4081B0E77}"/>
              </a:ext>
            </a:extLst>
          </p:cNvPr>
          <p:cNvSpPr>
            <a:spLocks noGrp="1"/>
          </p:cNvSpPr>
          <p:nvPr>
            <p:ph sz="quarter" idx="23"/>
          </p:nvPr>
        </p:nvSpPr>
        <p:spPr>
          <a:xfrm>
            <a:off x="720725" y="1598613"/>
            <a:ext cx="3805238" cy="4319587"/>
          </a:xfrm>
        </p:spPr>
        <p:txBody>
          <a:bodyPr rtlCol="0">
            <a:noAutofit/>
          </a:bodyPr>
          <a:lstStyle/>
          <a:p>
            <a:pPr eaLnBrk="1" fontAlgn="auto" hangingPunct="1">
              <a:spcAft>
                <a:spcPts val="0"/>
              </a:spcAft>
              <a:defRPr/>
            </a:pPr>
            <a:r>
              <a:rPr lang="fi-FI" dirty="0">
                <a:solidFill>
                  <a:schemeClr val="accent2"/>
                </a:solidFill>
              </a:rPr>
              <a:t>Innovatiiviset hankkeet 4 590</a:t>
            </a:r>
          </a:p>
          <a:p>
            <a:pPr eaLnBrk="1" fontAlgn="auto" hangingPunct="1">
              <a:spcAft>
                <a:spcPts val="0"/>
              </a:spcAft>
              <a:defRPr/>
            </a:pPr>
            <a:r>
              <a:rPr lang="fi-FI" dirty="0">
                <a:solidFill>
                  <a:schemeClr val="accent3"/>
                </a:solidFill>
              </a:rPr>
              <a:t>Yritystuista</a:t>
            </a:r>
          </a:p>
          <a:p>
            <a:pPr lvl="1" eaLnBrk="1" fontAlgn="auto" hangingPunct="1">
              <a:spcAft>
                <a:spcPts val="0"/>
              </a:spcAft>
              <a:defRPr/>
            </a:pPr>
            <a:r>
              <a:rPr lang="fi-FI" dirty="0"/>
              <a:t>Maatalouden kokeilutukia 61</a:t>
            </a:r>
          </a:p>
          <a:p>
            <a:pPr lvl="1" eaLnBrk="1" fontAlgn="auto" hangingPunct="1">
              <a:spcAft>
                <a:spcPts val="0"/>
              </a:spcAft>
              <a:defRPr/>
            </a:pPr>
            <a:r>
              <a:rPr lang="fi-FI" dirty="0"/>
              <a:t>Omistajanvaihdoksen suunnitteluhankkeita 130</a:t>
            </a:r>
          </a:p>
          <a:p>
            <a:pPr lvl="1" eaLnBrk="1" fontAlgn="auto" hangingPunct="1">
              <a:spcAft>
                <a:spcPts val="0"/>
              </a:spcAft>
              <a:defRPr/>
            </a:pPr>
            <a:r>
              <a:rPr lang="fi-FI" dirty="0"/>
              <a:t>Yritystoiminnan kokeiluja 83</a:t>
            </a:r>
          </a:p>
          <a:p>
            <a:pPr lvl="1" eaLnBrk="1" fontAlgn="auto" hangingPunct="1">
              <a:spcAft>
                <a:spcPts val="0"/>
              </a:spcAft>
              <a:defRPr/>
            </a:pPr>
            <a:r>
              <a:rPr lang="fi-FI" dirty="0"/>
              <a:t>Tuettu yritys on:</a:t>
            </a:r>
          </a:p>
          <a:p>
            <a:pPr lvl="2" eaLnBrk="1" fontAlgn="auto" hangingPunct="1">
              <a:spcAft>
                <a:spcPts val="0"/>
              </a:spcAft>
              <a:defRPr/>
            </a:pPr>
            <a:r>
              <a:rPr lang="fi-FI" dirty="0"/>
              <a:t>Aloittava 1 230</a:t>
            </a:r>
          </a:p>
          <a:p>
            <a:pPr lvl="2" eaLnBrk="1" fontAlgn="auto" hangingPunct="1">
              <a:spcAft>
                <a:spcPts val="0"/>
              </a:spcAft>
              <a:defRPr/>
            </a:pPr>
            <a:r>
              <a:rPr lang="fi-FI" dirty="0"/>
              <a:t>Toimiva 2 180</a:t>
            </a:r>
          </a:p>
          <a:p>
            <a:pPr marL="0" indent="0" eaLnBrk="1" fontAlgn="auto" hangingPunct="1">
              <a:spcAft>
                <a:spcPts val="0"/>
              </a:spcAft>
              <a:buFont typeface="Arial" panose="020B0604020202020204" pitchFamily="34" charset="0"/>
              <a:buNone/>
              <a:defRPr/>
            </a:pPr>
            <a:endParaRPr lang="fi-FI" dirty="0"/>
          </a:p>
          <a:p>
            <a:pPr eaLnBrk="1" fontAlgn="auto" hangingPunct="1">
              <a:spcAft>
                <a:spcPts val="0"/>
              </a:spcAft>
              <a:defRPr/>
            </a:pPr>
            <a:endParaRPr lang="fi-FI" dirty="0"/>
          </a:p>
        </p:txBody>
      </p:sp>
      <p:sp>
        <p:nvSpPr>
          <p:cNvPr id="4" name="Dian numeron paikkamerkki 3">
            <a:extLst>
              <a:ext uri="{FF2B5EF4-FFF2-40B4-BE49-F238E27FC236}">
                <a16:creationId xmlns:a16="http://schemas.microsoft.com/office/drawing/2014/main" id="{EB11D444-1906-A6CB-7088-B280352C1A2C}"/>
              </a:ext>
            </a:extLst>
          </p:cNvPr>
          <p:cNvSpPr>
            <a:spLocks noGrp="1"/>
          </p:cNvSpPr>
          <p:nvPr>
            <p:ph type="sldNum" sz="quarter" idx="24"/>
          </p:nvPr>
        </p:nvSpPr>
        <p:spPr/>
        <p:txBody>
          <a:bodyPr/>
          <a:lstStyle/>
          <a:p>
            <a:pPr>
              <a:defRPr/>
            </a:pPr>
            <a:fld id="{9D172D05-E5E8-4815-B6A4-8A42C27E697D}" type="slidenum">
              <a:rPr lang="fi-FI"/>
              <a:pPr>
                <a:defRPr/>
              </a:pPr>
              <a:t>14</a:t>
            </a:fld>
            <a:endParaRPr lang="fi-FI" dirty="0"/>
          </a:p>
        </p:txBody>
      </p:sp>
      <p:sp>
        <p:nvSpPr>
          <p:cNvPr id="62469" name="Sisällön paikkamerkki 2">
            <a:extLst>
              <a:ext uri="{FF2B5EF4-FFF2-40B4-BE49-F238E27FC236}">
                <a16:creationId xmlns:a16="http://schemas.microsoft.com/office/drawing/2014/main" id="{A0CC4602-1D5F-0B2A-3D2D-F9E3C899AB57}"/>
              </a:ext>
            </a:extLst>
          </p:cNvPr>
          <p:cNvSpPr txBox="1">
            <a:spLocks noChangeArrowheads="1"/>
          </p:cNvSpPr>
          <p:nvPr/>
        </p:nvSpPr>
        <p:spPr bwMode="auto">
          <a:xfrm>
            <a:off x="4624388" y="1579563"/>
            <a:ext cx="418465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spcBef>
                <a:spcPts val="10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1pPr>
            <a:lvl2pPr marL="360363" indent="-182563">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2pPr>
            <a:lvl3pPr marL="538163" indent="-177800">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3pPr>
            <a:lvl4pPr marL="715963" indent="-177800">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4pPr>
            <a:lvl5pPr marL="898525" indent="-182563">
              <a:spcBef>
                <a:spcPts val="500"/>
              </a:spcBef>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5pPr>
            <a:lvl6pPr marL="1355725" indent="-182563" eaLnBrk="0" fontAlgn="base" hangingPunct="0">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6pPr>
            <a:lvl7pPr marL="1812925" indent="-182563" eaLnBrk="0" fontAlgn="base" hangingPunct="0">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7pPr>
            <a:lvl8pPr marL="2270125" indent="-182563" eaLnBrk="0" fontAlgn="base" hangingPunct="0">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8pPr>
            <a:lvl9pPr marL="2727325" indent="-182563" eaLnBrk="0" fontAlgn="base" hangingPunct="0">
              <a:spcBef>
                <a:spcPts val="500"/>
              </a:spcBef>
              <a:spcAft>
                <a:spcPct val="0"/>
              </a:spcAft>
              <a:buFont typeface="Arial" panose="020B0604020202020204" pitchFamily="34" charset="0"/>
              <a:buChar char="•"/>
              <a:defRPr>
                <a:solidFill>
                  <a:schemeClr val="tx1"/>
                </a:solidFill>
                <a:latin typeface="Tahoma" panose="020B0604030504040204" pitchFamily="34" charset="0"/>
                <a:cs typeface="Tahoma" panose="020B0604030504040204" pitchFamily="34" charset="0"/>
              </a:defRPr>
            </a:lvl9pPr>
          </a:lstStyle>
          <a:p>
            <a:pPr eaLnBrk="1" hangingPunct="1"/>
            <a:r>
              <a:rPr lang="fi-FI" altLang="fi-FI">
                <a:solidFill>
                  <a:srgbClr val="00B050"/>
                </a:solidFill>
              </a:rPr>
              <a:t>Hanketuista</a:t>
            </a:r>
          </a:p>
          <a:p>
            <a:pPr lvl="1" eaLnBrk="1" hangingPunct="1"/>
            <a:r>
              <a:rPr lang="fi-FI" altLang="fi-FI"/>
              <a:t>Alueiden välisiä 16</a:t>
            </a:r>
          </a:p>
          <a:p>
            <a:pPr lvl="1" eaLnBrk="1" hangingPunct="1"/>
            <a:r>
              <a:rPr lang="fi-FI" altLang="fi-FI"/>
              <a:t>Kansainvälisiä 16 (sis. myös muut kuin av-hankkeiden päähankkeet)</a:t>
            </a:r>
          </a:p>
          <a:p>
            <a:pPr lvl="1" eaLnBrk="1" hangingPunct="1"/>
            <a:r>
              <a:rPr lang="fi-FI" altLang="fi-FI"/>
              <a:t>Älykkäät kylät yhteistyöhankkeita 58</a:t>
            </a:r>
          </a:p>
          <a:p>
            <a:pPr lvl="2" eaLnBrk="1" hangingPunct="1"/>
            <a:r>
              <a:rPr lang="fi-FI" altLang="fi-FI"/>
              <a:t>Älykäskylähankkeita valmistelevat hankkeet 60</a:t>
            </a:r>
          </a:p>
          <a:p>
            <a:pPr lvl="1" eaLnBrk="1" hangingPunct="1"/>
            <a:r>
              <a:rPr lang="fi-FI" altLang="fi-FI"/>
              <a:t>Ilmasto- ja luonnonvarayhteistyöhankkeet 47</a:t>
            </a:r>
          </a:p>
          <a:p>
            <a:pPr lvl="1" eaLnBrk="1" hangingPunct="1"/>
            <a:r>
              <a:rPr lang="fi-FI" altLang="fi-FI"/>
              <a:t>Yritysryhmähankkeita 15</a:t>
            </a:r>
          </a:p>
          <a:p>
            <a:pPr lvl="1" eaLnBrk="1" hangingPunct="1"/>
            <a:r>
              <a:rPr lang="fi-FI" altLang="fi-FI"/>
              <a:t>Vesienhoitosuunnitelmia edistäviä hankkeita 25</a:t>
            </a:r>
          </a:p>
          <a:p>
            <a:pPr eaLnBrk="1" hangingPunct="1"/>
            <a:endParaRPr lang="fi-FI" altLang="fi-FI"/>
          </a:p>
          <a:p>
            <a:pPr eaLnBrk="1" hangingPunct="1"/>
            <a:endParaRPr lang="fi-FI" altLang="fi-FI"/>
          </a:p>
          <a:p>
            <a:pPr eaLnBrk="1" hangingPunct="1"/>
            <a:endParaRPr lang="fi-FI" altLang="fi-FI"/>
          </a:p>
        </p:txBody>
      </p:sp>
      <p:pic>
        <p:nvPicPr>
          <p:cNvPr id="62470" name="Picture 14">
            <a:extLst>
              <a:ext uri="{FF2B5EF4-FFF2-40B4-BE49-F238E27FC236}">
                <a16:creationId xmlns:a16="http://schemas.microsoft.com/office/drawing/2014/main" id="{0F4F9B31-92E5-0994-07EA-D9B46EB185F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813" y="0"/>
            <a:ext cx="3659187"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tsikko 1">
            <a:extLst>
              <a:ext uri="{FF2B5EF4-FFF2-40B4-BE49-F238E27FC236}">
                <a16:creationId xmlns:a16="http://schemas.microsoft.com/office/drawing/2014/main" id="{2B2502CC-F231-7A71-AEF4-980534E9992F}"/>
              </a:ext>
            </a:extLst>
          </p:cNvPr>
          <p:cNvSpPr>
            <a:spLocks noGrp="1" noChangeArrowheads="1"/>
          </p:cNvSpPr>
          <p:nvPr>
            <p:ph type="title"/>
          </p:nvPr>
        </p:nvSpPr>
        <p:spPr/>
        <p:txBody>
          <a:bodyPr/>
          <a:lstStyle/>
          <a:p>
            <a:pPr eaLnBrk="1" hangingPunct="1"/>
            <a:r>
              <a:rPr lang="fi-FI" altLang="fi-FI" sz="2800"/>
              <a:t>Käynnissä olevilla hankkeilla tavoitellaan mm. </a:t>
            </a:r>
          </a:p>
        </p:txBody>
      </p:sp>
      <p:sp>
        <p:nvSpPr>
          <p:cNvPr id="4" name="Dian numeron paikkamerkki 3">
            <a:extLst>
              <a:ext uri="{FF2B5EF4-FFF2-40B4-BE49-F238E27FC236}">
                <a16:creationId xmlns:a16="http://schemas.microsoft.com/office/drawing/2014/main" id="{48F0CE1E-E137-B8DE-462D-CE17207BB930}"/>
              </a:ext>
            </a:extLst>
          </p:cNvPr>
          <p:cNvSpPr>
            <a:spLocks noGrp="1"/>
          </p:cNvSpPr>
          <p:nvPr>
            <p:ph type="sldNum" sz="quarter" idx="24"/>
          </p:nvPr>
        </p:nvSpPr>
        <p:spPr/>
        <p:txBody>
          <a:bodyPr/>
          <a:lstStyle/>
          <a:p>
            <a:pPr>
              <a:defRPr/>
            </a:pPr>
            <a:fld id="{CF673C41-F5D2-4FE5-B045-18DF6B4B6A8F}" type="slidenum">
              <a:rPr lang="fi-FI"/>
              <a:pPr>
                <a:defRPr/>
              </a:pPr>
              <a:t>15</a:t>
            </a:fld>
            <a:endParaRPr lang="fi-FI" dirty="0"/>
          </a:p>
        </p:txBody>
      </p:sp>
      <p:pic>
        <p:nvPicPr>
          <p:cNvPr id="64516" name="Picture 13">
            <a:extLst>
              <a:ext uri="{FF2B5EF4-FFF2-40B4-BE49-F238E27FC236}">
                <a16:creationId xmlns:a16="http://schemas.microsoft.com/office/drawing/2014/main" id="{12592FBA-B22D-835B-AE12-BD2F9089690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938" y="2619375"/>
            <a:ext cx="3408362"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isällön paikkamerkki 2">
            <a:extLst>
              <a:ext uri="{FF2B5EF4-FFF2-40B4-BE49-F238E27FC236}">
                <a16:creationId xmlns:a16="http://schemas.microsoft.com/office/drawing/2014/main" id="{F6B3795A-6149-8D5A-228B-C10421BBB7D5}"/>
              </a:ext>
            </a:extLst>
          </p:cNvPr>
          <p:cNvSpPr>
            <a:spLocks noGrp="1"/>
          </p:cNvSpPr>
          <p:nvPr>
            <p:ph sz="quarter" idx="23"/>
          </p:nvPr>
        </p:nvSpPr>
        <p:spPr>
          <a:xfrm>
            <a:off x="720725" y="1439863"/>
            <a:ext cx="10636250" cy="4319587"/>
          </a:xfrm>
        </p:spPr>
        <p:txBody>
          <a:bodyPr rtlCol="0">
            <a:noAutofit/>
          </a:bodyPr>
          <a:lstStyle/>
          <a:p>
            <a:pPr eaLnBrk="1" fontAlgn="auto" hangingPunct="1">
              <a:spcAft>
                <a:spcPts val="0"/>
              </a:spcAft>
              <a:defRPr/>
            </a:pPr>
            <a:r>
              <a:rPr lang="fi-FI" dirty="0"/>
              <a:t>Talkootyötunteja </a:t>
            </a:r>
            <a:r>
              <a:rPr lang="fi-FI" dirty="0">
                <a:solidFill>
                  <a:srgbClr val="00B050"/>
                </a:solidFill>
              </a:rPr>
              <a:t>554 200</a:t>
            </a:r>
            <a:r>
              <a:rPr lang="fi-FI" dirty="0"/>
              <a:t> (toteutunut  </a:t>
            </a:r>
            <a:r>
              <a:rPr lang="fi-FI" dirty="0">
                <a:solidFill>
                  <a:schemeClr val="accent2"/>
                </a:solidFill>
              </a:rPr>
              <a:t>193 310)</a:t>
            </a:r>
            <a:endParaRPr lang="fi-FI" dirty="0"/>
          </a:p>
          <a:p>
            <a:pPr eaLnBrk="1" fontAlgn="auto" hangingPunct="1">
              <a:spcAft>
                <a:spcPts val="0"/>
              </a:spcAft>
              <a:defRPr/>
            </a:pPr>
            <a:r>
              <a:rPr lang="fi-FI" dirty="0"/>
              <a:t>Työpaikat: uusia </a:t>
            </a:r>
            <a:r>
              <a:rPr lang="fi-FI" dirty="0">
                <a:solidFill>
                  <a:srgbClr val="00B050"/>
                </a:solidFill>
              </a:rPr>
              <a:t>2 580 </a:t>
            </a:r>
            <a:r>
              <a:rPr lang="fi-FI" dirty="0"/>
              <a:t>ja</a:t>
            </a:r>
            <a:r>
              <a:rPr lang="fi-FI" dirty="0">
                <a:solidFill>
                  <a:srgbClr val="00B050"/>
                </a:solidFill>
              </a:rPr>
              <a:t> </a:t>
            </a:r>
            <a:r>
              <a:rPr lang="fi-FI" dirty="0"/>
              <a:t>säilytettyjä </a:t>
            </a:r>
            <a:r>
              <a:rPr lang="fi-FI" dirty="0">
                <a:solidFill>
                  <a:srgbClr val="00B050"/>
                </a:solidFill>
              </a:rPr>
              <a:t>3 610</a:t>
            </a:r>
            <a:r>
              <a:rPr lang="fi-FI" dirty="0"/>
              <a:t> (toteutunut uusia </a:t>
            </a:r>
            <a:r>
              <a:rPr lang="fi-FI" dirty="0">
                <a:solidFill>
                  <a:schemeClr val="accent2"/>
                </a:solidFill>
              </a:rPr>
              <a:t>621 </a:t>
            </a:r>
            <a:r>
              <a:rPr lang="fi-FI" dirty="0"/>
              <a:t>ja säilytettyjä </a:t>
            </a:r>
            <a:r>
              <a:rPr lang="fi-FI" dirty="0">
                <a:solidFill>
                  <a:schemeClr val="accent2"/>
                </a:solidFill>
              </a:rPr>
              <a:t>1 840)</a:t>
            </a:r>
            <a:endParaRPr lang="fi-FI" dirty="0"/>
          </a:p>
          <a:p>
            <a:pPr eaLnBrk="1" fontAlgn="auto" hangingPunct="1">
              <a:spcAft>
                <a:spcPts val="0"/>
              </a:spcAft>
              <a:defRPr/>
            </a:pPr>
            <a:r>
              <a:rPr lang="fi-FI" dirty="0"/>
              <a:t>Tiedonvälityksestä hyötyviä henkilöitä </a:t>
            </a:r>
            <a:r>
              <a:rPr lang="fi-FI" dirty="0">
                <a:solidFill>
                  <a:srgbClr val="00B050"/>
                </a:solidFill>
              </a:rPr>
              <a:t>2 020 000</a:t>
            </a:r>
            <a:r>
              <a:rPr lang="fi-FI" dirty="0"/>
              <a:t> (toteutunut </a:t>
            </a:r>
            <a:r>
              <a:rPr lang="fi-FI" dirty="0">
                <a:solidFill>
                  <a:schemeClr val="accent2"/>
                </a:solidFill>
              </a:rPr>
              <a:t>4 070 600)</a:t>
            </a:r>
            <a:endParaRPr lang="fi-FI" dirty="0"/>
          </a:p>
          <a:p>
            <a:pPr eaLnBrk="1" fontAlgn="auto" hangingPunct="1">
              <a:spcAft>
                <a:spcPts val="0"/>
              </a:spcAft>
              <a:defRPr/>
            </a:pPr>
            <a:r>
              <a:rPr lang="fi-FI" dirty="0"/>
              <a:t>Ympäristö- tai ilmastotehokkuuden tiedonvälityksestä hyötyviä </a:t>
            </a:r>
            <a:r>
              <a:rPr lang="fi-FI" dirty="0">
                <a:solidFill>
                  <a:srgbClr val="00B050"/>
                </a:solidFill>
              </a:rPr>
              <a:t>291 670</a:t>
            </a:r>
            <a:r>
              <a:rPr lang="fi-FI" dirty="0"/>
              <a:t>                (toteutunut </a:t>
            </a:r>
            <a:r>
              <a:rPr lang="fi-FI" dirty="0">
                <a:solidFill>
                  <a:schemeClr val="accent2"/>
                </a:solidFill>
              </a:rPr>
              <a:t>12 500)</a:t>
            </a:r>
          </a:p>
          <a:p>
            <a:pPr eaLnBrk="1" fontAlgn="auto" hangingPunct="1">
              <a:spcAft>
                <a:spcPts val="0"/>
              </a:spcAft>
              <a:defRPr/>
            </a:pPr>
            <a:r>
              <a:rPr lang="fi-FI" dirty="0"/>
              <a:t>Sosiaalisen osallisuuden hankkeiden piiriin kuuluvia henkilöitä </a:t>
            </a:r>
            <a:r>
              <a:rPr lang="fi-FI" dirty="0">
                <a:solidFill>
                  <a:srgbClr val="00B050"/>
                </a:solidFill>
              </a:rPr>
              <a:t>437 600 </a:t>
            </a:r>
            <a:r>
              <a:rPr lang="fi-FI" dirty="0"/>
              <a:t>               (toteutunut </a:t>
            </a:r>
            <a:r>
              <a:rPr lang="fi-FI" dirty="0">
                <a:solidFill>
                  <a:schemeClr val="accent2"/>
                </a:solidFill>
              </a:rPr>
              <a:t>80 460</a:t>
            </a:r>
            <a:r>
              <a:rPr lang="fi-FI" dirty="0"/>
              <a:t>)</a:t>
            </a:r>
          </a:p>
          <a:p>
            <a:pPr lvl="1" eaLnBrk="1" fontAlgn="auto" hangingPunct="1">
              <a:spcAft>
                <a:spcPts val="0"/>
              </a:spcAft>
              <a:defRPr/>
            </a:pPr>
            <a:r>
              <a:rPr lang="fi-FI" dirty="0"/>
              <a:t>Ikääntyvä väestö 79 550</a:t>
            </a:r>
          </a:p>
          <a:p>
            <a:pPr lvl="1" eaLnBrk="1" fontAlgn="auto" hangingPunct="1">
              <a:spcAft>
                <a:spcPts val="0"/>
              </a:spcAft>
              <a:defRPr/>
            </a:pPr>
            <a:r>
              <a:rPr lang="fi-FI" dirty="0"/>
              <a:t>Maahanmuuttajat ja pakolaiset 11 620</a:t>
            </a:r>
          </a:p>
          <a:p>
            <a:pPr lvl="1" eaLnBrk="1" fontAlgn="auto" hangingPunct="1">
              <a:spcAft>
                <a:spcPts val="0"/>
              </a:spcAft>
              <a:defRPr/>
            </a:pPr>
            <a:r>
              <a:rPr lang="fi-FI" dirty="0"/>
              <a:t>Naiset 117 860</a:t>
            </a:r>
          </a:p>
          <a:p>
            <a:pPr lvl="1" eaLnBrk="1" fontAlgn="auto" hangingPunct="1">
              <a:spcAft>
                <a:spcPts val="0"/>
              </a:spcAft>
              <a:defRPr/>
            </a:pPr>
            <a:r>
              <a:rPr lang="fi-FI" dirty="0"/>
              <a:t>Nuoret 196 432</a:t>
            </a:r>
          </a:p>
          <a:p>
            <a:pPr lvl="1" eaLnBrk="1" fontAlgn="auto" hangingPunct="1">
              <a:spcAft>
                <a:spcPts val="0"/>
              </a:spcAft>
              <a:defRPr/>
            </a:pPr>
            <a:r>
              <a:rPr lang="fi-FI" dirty="0"/>
              <a:t>Muut vähemmistöt 32 150</a:t>
            </a:r>
          </a:p>
          <a:p>
            <a:pPr lvl="1" eaLnBrk="1" fontAlgn="auto" hangingPunct="1">
              <a:spcAft>
                <a:spcPts val="0"/>
              </a:spcAft>
              <a:defRPr/>
            </a:pPr>
            <a:endParaRPr lang="fi-FI" dirty="0"/>
          </a:p>
          <a:p>
            <a:pPr eaLnBrk="1" fontAlgn="auto" hangingPunct="1">
              <a:spcAft>
                <a:spcPts val="0"/>
              </a:spcAft>
              <a:defRPr/>
            </a:pPr>
            <a:endParaRPr lang="fi-FI" dirty="0"/>
          </a:p>
          <a:p>
            <a:pPr marL="177800" lvl="1" indent="0" eaLnBrk="1" fontAlgn="auto" hangingPunct="1">
              <a:spcAft>
                <a:spcPts val="0"/>
              </a:spcAft>
              <a:buFont typeface="Arial" panose="020B0604020202020204" pitchFamily="34" charset="0"/>
              <a:buNone/>
              <a:defRPr/>
            </a:pPr>
            <a:endParaRPr lang="fi-FI" dirty="0"/>
          </a:p>
          <a:p>
            <a:pPr lvl="1" eaLnBrk="1" fontAlgn="auto" hangingPunct="1">
              <a:spcAft>
                <a:spcPts val="0"/>
              </a:spcAft>
              <a:defRPr/>
            </a:pPr>
            <a:endParaRPr lang="fi-FI" dirty="0"/>
          </a:p>
          <a:p>
            <a:pPr lvl="1" eaLnBrk="1" fontAlgn="auto" hangingPunct="1">
              <a:spcAft>
                <a:spcPts val="0"/>
              </a:spcAft>
              <a:defRPr/>
            </a:pPr>
            <a:endParaRPr lang="fi-FI" dirty="0"/>
          </a:p>
          <a:p>
            <a:pPr eaLnBrk="1" fontAlgn="auto" hangingPunct="1">
              <a:spcAft>
                <a:spcPts val="0"/>
              </a:spcAft>
              <a:defRPr/>
            </a:pPr>
            <a:endParaRPr lang="fi-FI"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743594C-AA6A-FECE-DE8A-D01EF88DAFDC}"/>
              </a:ext>
            </a:extLst>
          </p:cNvPr>
          <p:cNvSpPr>
            <a:spLocks noGrp="1"/>
          </p:cNvSpPr>
          <p:nvPr>
            <p:ph type="body" sz="quarter" idx="11"/>
          </p:nvPr>
        </p:nvSpPr>
        <p:spPr>
          <a:xfrm>
            <a:off x="720725" y="747713"/>
            <a:ext cx="6910388" cy="5011737"/>
          </a:xfrm>
        </p:spPr>
        <p:txBody>
          <a:bodyPr rtlCol="0">
            <a:noAutofit/>
          </a:bodyPr>
          <a:lstStyle/>
          <a:p>
            <a:pPr eaLnBrk="1" fontAlgn="auto" hangingPunct="1">
              <a:spcAft>
                <a:spcPts val="0"/>
              </a:spcAft>
              <a:defRPr/>
            </a:pPr>
            <a:r>
              <a:rPr lang="fi-FI" dirty="0"/>
              <a:t>Hankkeen ympäristö- ja ilmastotoimia (sekä niihin liittyviä rakennelmia) </a:t>
            </a:r>
            <a:r>
              <a:rPr lang="fi-FI" dirty="0">
                <a:solidFill>
                  <a:srgbClr val="00B050"/>
                </a:solidFill>
              </a:rPr>
              <a:t>293 680 </a:t>
            </a:r>
            <a:r>
              <a:rPr lang="fi-FI" dirty="0"/>
              <a:t>(toteutunut </a:t>
            </a:r>
            <a:r>
              <a:rPr lang="fi-FI" dirty="0">
                <a:solidFill>
                  <a:schemeClr val="accent2"/>
                </a:solidFill>
              </a:rPr>
              <a:t>22 040</a:t>
            </a:r>
            <a:r>
              <a:rPr lang="fi-FI" dirty="0"/>
              <a:t>)</a:t>
            </a:r>
          </a:p>
          <a:p>
            <a:pPr lvl="1" eaLnBrk="1" fontAlgn="auto" hangingPunct="1">
              <a:spcAft>
                <a:spcPts val="0"/>
              </a:spcAft>
              <a:defRPr/>
            </a:pPr>
            <a:r>
              <a:rPr lang="fi-FI" dirty="0"/>
              <a:t>Energiansäästö, uusiutuvat energiamuodot ja kasvihuonekaasupäästöjen vähentäminen 188 990 </a:t>
            </a:r>
          </a:p>
          <a:p>
            <a:pPr lvl="1" eaLnBrk="1" fontAlgn="auto" hangingPunct="1">
              <a:spcAft>
                <a:spcPts val="0"/>
              </a:spcAft>
              <a:defRPr/>
            </a:pPr>
            <a:r>
              <a:rPr lang="fi-FI" dirty="0"/>
              <a:t>Luonnon monimuotoisuuden edistäminen ja maisemanhoito, ml. vieraslajien poisto 1 590</a:t>
            </a:r>
          </a:p>
          <a:p>
            <a:pPr lvl="1" eaLnBrk="1" fontAlgn="auto" hangingPunct="1">
              <a:spcAft>
                <a:spcPts val="0"/>
              </a:spcAft>
              <a:defRPr/>
            </a:pPr>
            <a:r>
              <a:rPr lang="fi-FI" dirty="0"/>
              <a:t>Vesistöjen kunnostus ja ravinnekuormituksen vähentäminen, ml. kosteikot 550</a:t>
            </a:r>
          </a:p>
          <a:p>
            <a:pPr lvl="1" eaLnBrk="1" fontAlgn="auto" hangingPunct="1">
              <a:spcAft>
                <a:spcPts val="0"/>
              </a:spcAft>
              <a:defRPr/>
            </a:pPr>
            <a:r>
              <a:rPr lang="fi-FI" dirty="0"/>
              <a:t>Muu ympäristö- ja ilmastotoimi 102 550</a:t>
            </a:r>
          </a:p>
          <a:p>
            <a:pPr eaLnBrk="1" fontAlgn="auto" hangingPunct="1">
              <a:spcAft>
                <a:spcPts val="0"/>
              </a:spcAft>
              <a:defRPr/>
            </a:pPr>
            <a:r>
              <a:rPr lang="fi-FI" dirty="0"/>
              <a:t>Uusia ja kunnostettuja rakennuksia ja rakennelmia </a:t>
            </a:r>
            <a:r>
              <a:rPr lang="fi-FI" dirty="0">
                <a:solidFill>
                  <a:srgbClr val="00B050"/>
                </a:solidFill>
              </a:rPr>
              <a:t>9 060 </a:t>
            </a:r>
            <a:r>
              <a:rPr lang="fi-FI" dirty="0"/>
              <a:t>(toteutunut </a:t>
            </a:r>
            <a:r>
              <a:rPr lang="fi-FI" dirty="0">
                <a:solidFill>
                  <a:schemeClr val="accent2"/>
                </a:solidFill>
              </a:rPr>
              <a:t>2 020</a:t>
            </a:r>
            <a:r>
              <a:rPr lang="fi-FI" dirty="0"/>
              <a:t>)</a:t>
            </a:r>
            <a:endParaRPr lang="fi-FI" dirty="0">
              <a:solidFill>
                <a:schemeClr val="accent1">
                  <a:lumMod val="75000"/>
                </a:schemeClr>
              </a:solidFill>
            </a:endParaRPr>
          </a:p>
          <a:p>
            <a:pPr lvl="1" eaLnBrk="1" fontAlgn="auto" hangingPunct="1">
              <a:spcAft>
                <a:spcPts val="0"/>
              </a:spcAft>
              <a:defRPr/>
            </a:pPr>
            <a:r>
              <a:rPr lang="fi-FI" dirty="0"/>
              <a:t>Kylätalot ja kokoontumistilat 760</a:t>
            </a:r>
          </a:p>
          <a:p>
            <a:pPr lvl="1" eaLnBrk="1" fontAlgn="auto" hangingPunct="1">
              <a:spcAft>
                <a:spcPts val="0"/>
              </a:spcAft>
              <a:defRPr/>
            </a:pPr>
            <a:r>
              <a:rPr lang="fi-FI" dirty="0"/>
              <a:t>Harraste-, retkeily- ja liikuntapaikat 6 720</a:t>
            </a:r>
          </a:p>
          <a:p>
            <a:pPr lvl="1" eaLnBrk="1" fontAlgn="auto" hangingPunct="1">
              <a:spcAft>
                <a:spcPts val="0"/>
              </a:spcAft>
              <a:defRPr/>
            </a:pPr>
            <a:r>
              <a:rPr lang="fi-FI" dirty="0"/>
              <a:t>Muu rakennus tai rakennelma 9 600</a:t>
            </a:r>
          </a:p>
          <a:p>
            <a:pPr lvl="1" eaLnBrk="1" fontAlgn="auto" hangingPunct="1">
              <a:spcAft>
                <a:spcPts val="0"/>
              </a:spcAft>
              <a:defRPr/>
            </a:pPr>
            <a:endParaRPr lang="fi-FI" dirty="0"/>
          </a:p>
        </p:txBody>
      </p:sp>
      <p:sp>
        <p:nvSpPr>
          <p:cNvPr id="4" name="Dian numeron paikkamerkki 3">
            <a:extLst>
              <a:ext uri="{FF2B5EF4-FFF2-40B4-BE49-F238E27FC236}">
                <a16:creationId xmlns:a16="http://schemas.microsoft.com/office/drawing/2014/main" id="{15588F13-D287-79D4-A853-E8514D5A0B12}"/>
              </a:ext>
            </a:extLst>
          </p:cNvPr>
          <p:cNvSpPr>
            <a:spLocks noGrp="1"/>
          </p:cNvSpPr>
          <p:nvPr>
            <p:ph type="sldNum" sz="quarter" idx="12"/>
          </p:nvPr>
        </p:nvSpPr>
        <p:spPr/>
        <p:txBody>
          <a:bodyPr/>
          <a:lstStyle/>
          <a:p>
            <a:pPr>
              <a:defRPr/>
            </a:pPr>
            <a:fld id="{35863C59-F91A-4A20-AB27-557EDF9BFE35}" type="slidenum">
              <a:rPr lang="fi-FI"/>
              <a:pPr>
                <a:defRPr/>
              </a:pPr>
              <a:t>16</a:t>
            </a:fld>
            <a:endParaRPr lang="fi-FI" dirty="0"/>
          </a:p>
        </p:txBody>
      </p:sp>
      <p:pic>
        <p:nvPicPr>
          <p:cNvPr id="66564" name="Picture 16">
            <a:extLst>
              <a:ext uri="{FF2B5EF4-FFF2-40B4-BE49-F238E27FC236}">
                <a16:creationId xmlns:a16="http://schemas.microsoft.com/office/drawing/2014/main" id="{259F75FC-8992-8B29-DB77-2ECAB6E6FD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838" y="2009775"/>
            <a:ext cx="4446587"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tsikko 1">
            <a:extLst>
              <a:ext uri="{FF2B5EF4-FFF2-40B4-BE49-F238E27FC236}">
                <a16:creationId xmlns:a16="http://schemas.microsoft.com/office/drawing/2014/main" id="{12E40A16-5C39-09BE-A122-29959E988684}"/>
              </a:ext>
            </a:extLst>
          </p:cNvPr>
          <p:cNvSpPr>
            <a:spLocks noGrp="1" noChangeArrowheads="1"/>
          </p:cNvSpPr>
          <p:nvPr>
            <p:ph type="title"/>
          </p:nvPr>
        </p:nvSpPr>
        <p:spPr>
          <a:xfrm>
            <a:off x="720725" y="720725"/>
            <a:ext cx="7038975" cy="574675"/>
          </a:xfrm>
        </p:spPr>
        <p:txBody>
          <a:bodyPr/>
          <a:lstStyle/>
          <a:p>
            <a:pPr eaLnBrk="1" hangingPunct="1"/>
            <a:r>
              <a:rPr lang="fi-FI" altLang="fi-FI" sz="2800"/>
              <a:t>Luokitellut hanketoteuttajien tyypit </a:t>
            </a:r>
          </a:p>
        </p:txBody>
      </p:sp>
      <p:sp>
        <p:nvSpPr>
          <p:cNvPr id="3" name="Tekstin paikkamerkki 2">
            <a:extLst>
              <a:ext uri="{FF2B5EF4-FFF2-40B4-BE49-F238E27FC236}">
                <a16:creationId xmlns:a16="http://schemas.microsoft.com/office/drawing/2014/main" id="{BC338C79-EDAF-548A-FE45-C5C3C30F9FB0}"/>
              </a:ext>
            </a:extLst>
          </p:cNvPr>
          <p:cNvSpPr>
            <a:spLocks noGrp="1"/>
          </p:cNvSpPr>
          <p:nvPr>
            <p:ph type="body" sz="quarter" idx="11"/>
          </p:nvPr>
        </p:nvSpPr>
        <p:spPr>
          <a:xfrm>
            <a:off x="720725" y="1879600"/>
            <a:ext cx="5259388" cy="3879850"/>
          </a:xfrm>
        </p:spPr>
        <p:txBody>
          <a:bodyPr rtlCol="0">
            <a:noAutofit/>
          </a:bodyPr>
          <a:lstStyle/>
          <a:p>
            <a:pPr marL="514350" indent="-285750" eaLnBrk="1" fontAlgn="auto" hangingPunct="1">
              <a:spcAft>
                <a:spcPts val="0"/>
              </a:spcAft>
              <a:defRPr/>
            </a:pPr>
            <a:r>
              <a:rPr lang="fi-FI" dirty="0"/>
              <a:t>Yksityishenkilö tai yritys </a:t>
            </a:r>
            <a:r>
              <a:rPr lang="fi-FI" dirty="0">
                <a:solidFill>
                  <a:srgbClr val="00B050"/>
                </a:solidFill>
              </a:rPr>
              <a:t>3 460 </a:t>
            </a:r>
          </a:p>
          <a:p>
            <a:pPr marL="514350" indent="-285750" eaLnBrk="1" fontAlgn="auto" hangingPunct="1">
              <a:spcAft>
                <a:spcPts val="0"/>
              </a:spcAft>
              <a:defRPr/>
            </a:pPr>
            <a:r>
              <a:rPr lang="fi-FI" dirty="0"/>
              <a:t>Yhdistys yms. </a:t>
            </a:r>
            <a:r>
              <a:rPr lang="fi-FI" dirty="0">
                <a:solidFill>
                  <a:schemeClr val="accent2"/>
                </a:solidFill>
              </a:rPr>
              <a:t>2 520 </a:t>
            </a:r>
          </a:p>
          <a:p>
            <a:pPr marL="514350" indent="-285750" eaLnBrk="1" fontAlgn="auto" hangingPunct="1">
              <a:spcAft>
                <a:spcPts val="0"/>
              </a:spcAft>
              <a:defRPr/>
            </a:pPr>
            <a:r>
              <a:rPr lang="fi-FI" dirty="0"/>
              <a:t>Julkishallinto </a:t>
            </a:r>
            <a:r>
              <a:rPr lang="fi-FI" dirty="0">
                <a:solidFill>
                  <a:schemeClr val="accent3"/>
                </a:solidFill>
              </a:rPr>
              <a:t>310</a:t>
            </a:r>
            <a:r>
              <a:rPr lang="fi-FI" dirty="0"/>
              <a:t> </a:t>
            </a:r>
          </a:p>
          <a:p>
            <a:pPr marL="514350" indent="-285750" eaLnBrk="1" fontAlgn="auto" hangingPunct="1">
              <a:spcAft>
                <a:spcPts val="0"/>
              </a:spcAft>
              <a:defRPr/>
            </a:pPr>
            <a:r>
              <a:rPr lang="fi-FI" dirty="0"/>
              <a:t>Taloudellinen eturyhmä </a:t>
            </a:r>
            <a:r>
              <a:rPr lang="fi-FI" dirty="0">
                <a:solidFill>
                  <a:schemeClr val="accent4"/>
                </a:solidFill>
              </a:rPr>
              <a:t>22</a:t>
            </a:r>
            <a:r>
              <a:rPr lang="fi-FI" dirty="0"/>
              <a:t> </a:t>
            </a:r>
          </a:p>
          <a:p>
            <a:pPr marL="514350" indent="-285750" eaLnBrk="1" fontAlgn="auto" hangingPunct="1">
              <a:spcAft>
                <a:spcPts val="0"/>
              </a:spcAft>
              <a:defRPr/>
            </a:pPr>
            <a:r>
              <a:rPr lang="fi-FI" dirty="0"/>
              <a:t>Tutkimusorganisaatio </a:t>
            </a:r>
            <a:r>
              <a:rPr lang="fi-FI" dirty="0">
                <a:solidFill>
                  <a:srgbClr val="00B0F0"/>
                </a:solidFill>
              </a:rPr>
              <a:t>10</a:t>
            </a:r>
            <a:r>
              <a:rPr lang="fi-FI" dirty="0"/>
              <a:t> </a:t>
            </a:r>
          </a:p>
          <a:p>
            <a:pPr marL="514350" indent="-285750" eaLnBrk="1" fontAlgn="auto" hangingPunct="1">
              <a:spcAft>
                <a:spcPts val="0"/>
              </a:spcAft>
              <a:defRPr/>
            </a:pPr>
            <a:r>
              <a:rPr lang="fi-FI" dirty="0"/>
              <a:t>Useita toimijoita yhdessä </a:t>
            </a:r>
            <a:r>
              <a:rPr lang="fi-FI" dirty="0">
                <a:solidFill>
                  <a:schemeClr val="accent6"/>
                </a:solidFill>
              </a:rPr>
              <a:t>11 </a:t>
            </a:r>
          </a:p>
          <a:p>
            <a:pPr marL="514350" indent="-285750" eaLnBrk="1" fontAlgn="auto" hangingPunct="1">
              <a:spcAft>
                <a:spcPts val="0"/>
              </a:spcAft>
              <a:defRPr/>
            </a:pPr>
            <a:r>
              <a:rPr lang="fi-FI" dirty="0"/>
              <a:t>Jokin muu </a:t>
            </a:r>
            <a:r>
              <a:rPr lang="fi-FI" dirty="0">
                <a:solidFill>
                  <a:schemeClr val="accent1">
                    <a:lumMod val="50000"/>
                  </a:schemeClr>
                </a:solidFill>
              </a:rPr>
              <a:t>19 </a:t>
            </a:r>
          </a:p>
          <a:p>
            <a:pPr eaLnBrk="1" fontAlgn="auto" hangingPunct="1">
              <a:spcAft>
                <a:spcPts val="0"/>
              </a:spcAft>
              <a:defRPr/>
            </a:pPr>
            <a:endParaRPr lang="fi-FI" dirty="0"/>
          </a:p>
        </p:txBody>
      </p:sp>
      <p:graphicFrame>
        <p:nvGraphicFramePr>
          <p:cNvPr id="68612" name="Kaavio 6">
            <a:extLst>
              <a:ext uri="{FF2B5EF4-FFF2-40B4-BE49-F238E27FC236}">
                <a16:creationId xmlns:a16="http://schemas.microsoft.com/office/drawing/2014/main" id="{8AE1FBDA-30A0-B60B-0724-6C14F366F4CC}"/>
              </a:ext>
            </a:extLst>
          </p:cNvPr>
          <p:cNvGraphicFramePr>
            <a:graphicFrameLocks/>
          </p:cNvGraphicFramePr>
          <p:nvPr/>
        </p:nvGraphicFramePr>
        <p:xfrm>
          <a:off x="5476875" y="396875"/>
          <a:ext cx="7032625" cy="5803900"/>
        </p:xfrm>
        <a:graphic>
          <a:graphicData uri="http://schemas.openxmlformats.org/presentationml/2006/ole">
            <mc:AlternateContent xmlns:mc="http://schemas.openxmlformats.org/markup-compatibility/2006">
              <mc:Choice xmlns:v="urn:schemas-microsoft-com:vml" Requires="v">
                <p:oleObj name="Chart" r:id="rId3" imgW="7041490" imgH="5809992" progId="Excel.Chart.8">
                  <p:embed/>
                </p:oleObj>
              </mc:Choice>
              <mc:Fallback>
                <p:oleObj name="Chart" r:id="rId3" imgW="7041490" imgH="5809992" progId="Excel.Chart.8">
                  <p:embed/>
                  <p:pic>
                    <p:nvPicPr>
                      <p:cNvPr id="0" name="Kaavio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5" y="396875"/>
                        <a:ext cx="7032625"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tsikko 1">
            <a:extLst>
              <a:ext uri="{FF2B5EF4-FFF2-40B4-BE49-F238E27FC236}">
                <a16:creationId xmlns:a16="http://schemas.microsoft.com/office/drawing/2014/main" id="{DFCCE22B-C5BA-9546-BB6B-6EDEE41B0C06}"/>
              </a:ext>
            </a:extLst>
          </p:cNvPr>
          <p:cNvSpPr>
            <a:spLocks noGrp="1" noChangeArrowheads="1"/>
          </p:cNvSpPr>
          <p:nvPr>
            <p:ph type="title"/>
          </p:nvPr>
        </p:nvSpPr>
        <p:spPr>
          <a:xfrm>
            <a:off x="658813" y="708025"/>
            <a:ext cx="7042150" cy="785813"/>
          </a:xfrm>
        </p:spPr>
        <p:txBody>
          <a:bodyPr>
            <a:normAutofit fontScale="90000"/>
          </a:bodyPr>
          <a:lstStyle/>
          <a:p>
            <a:pPr eaLnBrk="1" hangingPunct="1">
              <a:spcBef>
                <a:spcPct val="0"/>
              </a:spcBef>
              <a:spcAft>
                <a:spcPct val="0"/>
              </a:spcAft>
              <a:buClr>
                <a:srgbClr val="000000"/>
              </a:buClr>
              <a:buFont typeface="Tahoma" panose="020B0604030504040204" pitchFamily="34" charset="0"/>
              <a:buNone/>
              <a:defRPr/>
            </a:pPr>
            <a:r>
              <a:rPr lang="fi-FI" altLang="fi-FI" sz="2800" dirty="0">
                <a:solidFill>
                  <a:schemeClr val="tx1"/>
                </a:solidFill>
              </a:rPr>
              <a:t>Hankkeet maaseututyypeittäin luokiteltuna </a:t>
            </a:r>
          </a:p>
        </p:txBody>
      </p:sp>
      <p:sp>
        <p:nvSpPr>
          <p:cNvPr id="3" name="Tekstin paikkamerkki 2">
            <a:extLst>
              <a:ext uri="{FF2B5EF4-FFF2-40B4-BE49-F238E27FC236}">
                <a16:creationId xmlns:a16="http://schemas.microsoft.com/office/drawing/2014/main" id="{DD38912B-E9F7-FF20-B52D-9C75330D6B23}"/>
              </a:ext>
            </a:extLst>
          </p:cNvPr>
          <p:cNvSpPr>
            <a:spLocks noGrp="1"/>
          </p:cNvSpPr>
          <p:nvPr>
            <p:ph type="body" idx="1"/>
          </p:nvPr>
        </p:nvSpPr>
        <p:spPr>
          <a:xfrm>
            <a:off x="660400" y="1714500"/>
            <a:ext cx="4838700" cy="4657725"/>
          </a:xfrm>
        </p:spPr>
        <p:txBody>
          <a:bodyPr rtlCol="0"/>
          <a:lstStyle/>
          <a:p>
            <a:pPr marL="571500" indent="-342900" eaLnBrk="1" fontAlgn="auto" hangingPunct="1">
              <a:buFont typeface="Arial" panose="020B0604020202020204" pitchFamily="34" charset="0"/>
              <a:buChar char="•"/>
              <a:defRPr/>
            </a:pPr>
            <a:r>
              <a:rPr lang="fi-FI" sz="2000" dirty="0"/>
              <a:t>Ydinmaaseutu </a:t>
            </a:r>
            <a:r>
              <a:rPr lang="fi-FI" sz="2000" dirty="0">
                <a:solidFill>
                  <a:srgbClr val="00B050"/>
                </a:solidFill>
              </a:rPr>
              <a:t>1 400  </a:t>
            </a:r>
            <a:r>
              <a:rPr lang="fi-FI" sz="2000" dirty="0"/>
              <a:t>            </a:t>
            </a:r>
          </a:p>
          <a:p>
            <a:pPr marL="228600" indent="0" eaLnBrk="1" fontAlgn="auto" hangingPunct="1">
              <a:defRPr/>
            </a:pPr>
            <a:r>
              <a:rPr lang="fi-FI" sz="2000" dirty="0"/>
              <a:t>    (ml. paikalliskeskukset)</a:t>
            </a:r>
          </a:p>
          <a:p>
            <a:pPr marL="571500" indent="-342900" eaLnBrk="1" fontAlgn="auto" hangingPunct="1">
              <a:buFont typeface="Arial" panose="020B0604020202020204" pitchFamily="34" charset="0"/>
              <a:buChar char="•"/>
              <a:defRPr/>
            </a:pPr>
            <a:r>
              <a:rPr lang="fi-FI" sz="2000" dirty="0"/>
              <a:t>Harvaan asuttu maaseutu </a:t>
            </a:r>
            <a:r>
              <a:rPr lang="fi-FI" sz="2000" dirty="0">
                <a:solidFill>
                  <a:schemeClr val="accent2"/>
                </a:solidFill>
              </a:rPr>
              <a:t>850 </a:t>
            </a:r>
            <a:r>
              <a:rPr lang="fi-FI" sz="2000" dirty="0"/>
              <a:t>   (ml. paikalliskeskukset)</a:t>
            </a:r>
          </a:p>
          <a:p>
            <a:pPr marL="571500" indent="-342900" eaLnBrk="1" fontAlgn="auto" hangingPunct="1">
              <a:buFont typeface="Arial" panose="020B0604020202020204" pitchFamily="34" charset="0"/>
              <a:buChar char="•"/>
              <a:defRPr/>
            </a:pPr>
            <a:r>
              <a:rPr lang="fi-FI" sz="2000" dirty="0"/>
              <a:t>Kaupungin läheinen maaseutu </a:t>
            </a:r>
            <a:r>
              <a:rPr lang="fi-FI" sz="2000" dirty="0">
                <a:solidFill>
                  <a:schemeClr val="accent3"/>
                </a:solidFill>
              </a:rPr>
              <a:t>580 </a:t>
            </a:r>
            <a:r>
              <a:rPr lang="fi-FI" sz="2000" dirty="0"/>
              <a:t>(ml. paikalliskeskukset)</a:t>
            </a:r>
          </a:p>
          <a:p>
            <a:pPr marL="571500" indent="-342900" eaLnBrk="1" fontAlgn="auto" hangingPunct="1">
              <a:buFont typeface="Arial" panose="020B0604020202020204" pitchFamily="34" charset="0"/>
              <a:buChar char="•"/>
              <a:defRPr/>
            </a:pPr>
            <a:r>
              <a:rPr lang="fi-FI" sz="2000" dirty="0"/>
              <a:t>Kaupungin kehysalue </a:t>
            </a:r>
            <a:r>
              <a:rPr lang="fi-FI" sz="2000" dirty="0">
                <a:solidFill>
                  <a:schemeClr val="accent4"/>
                </a:solidFill>
              </a:rPr>
              <a:t>350</a:t>
            </a:r>
            <a:r>
              <a:rPr lang="fi-FI" sz="2000" dirty="0"/>
              <a:t> </a:t>
            </a:r>
          </a:p>
          <a:p>
            <a:pPr marL="571500" indent="-342900" eaLnBrk="1" fontAlgn="auto" hangingPunct="1">
              <a:buFont typeface="Arial" panose="020B0604020202020204" pitchFamily="34" charset="0"/>
              <a:buChar char="•"/>
              <a:defRPr/>
            </a:pPr>
            <a:r>
              <a:rPr lang="fi-FI" sz="2000" dirty="0"/>
              <a:t>Ulompi kaupunkialue </a:t>
            </a:r>
            <a:r>
              <a:rPr lang="fi-FI" sz="2000" dirty="0">
                <a:solidFill>
                  <a:srgbClr val="00B0F0"/>
                </a:solidFill>
              </a:rPr>
              <a:t>160 </a:t>
            </a:r>
          </a:p>
          <a:p>
            <a:pPr marL="571500" indent="-342900" eaLnBrk="1" fontAlgn="auto" hangingPunct="1">
              <a:buFont typeface="Arial" panose="020B0604020202020204" pitchFamily="34" charset="0"/>
              <a:buChar char="•"/>
              <a:defRPr/>
            </a:pPr>
            <a:r>
              <a:rPr lang="fi-FI" sz="2000" dirty="0"/>
              <a:t>Sisempi kaupunkialue </a:t>
            </a:r>
            <a:r>
              <a:rPr lang="fi-FI" sz="2000" dirty="0">
                <a:solidFill>
                  <a:schemeClr val="accent6"/>
                </a:solidFill>
              </a:rPr>
              <a:t>38 </a:t>
            </a:r>
          </a:p>
          <a:p>
            <a:pPr marL="228600" indent="0" eaLnBrk="1" fontAlgn="auto" hangingPunct="1">
              <a:defRPr/>
            </a:pPr>
            <a:endParaRPr lang="fi-FI" sz="2000" dirty="0"/>
          </a:p>
          <a:p>
            <a:pPr marL="514350" indent="-285750" eaLnBrk="1" fontAlgn="auto" hangingPunct="1">
              <a:buFontTx/>
              <a:buChar char="-"/>
              <a:defRPr/>
            </a:pPr>
            <a:endParaRPr lang="fi-FI" dirty="0"/>
          </a:p>
        </p:txBody>
      </p:sp>
      <p:graphicFrame>
        <p:nvGraphicFramePr>
          <p:cNvPr id="70660" name="Kaavio 6">
            <a:extLst>
              <a:ext uri="{FF2B5EF4-FFF2-40B4-BE49-F238E27FC236}">
                <a16:creationId xmlns:a16="http://schemas.microsoft.com/office/drawing/2014/main" id="{B0C78B05-1B10-1B88-EA2C-DCCCA8252742}"/>
              </a:ext>
            </a:extLst>
          </p:cNvPr>
          <p:cNvGraphicFramePr>
            <a:graphicFrameLocks/>
          </p:cNvGraphicFramePr>
          <p:nvPr/>
        </p:nvGraphicFramePr>
        <p:xfrm>
          <a:off x="4806950" y="319088"/>
          <a:ext cx="7843838" cy="5862637"/>
        </p:xfrm>
        <a:graphic>
          <a:graphicData uri="http://schemas.openxmlformats.org/presentationml/2006/ole">
            <mc:AlternateContent xmlns:mc="http://schemas.openxmlformats.org/markup-compatibility/2006">
              <mc:Choice xmlns:v="urn:schemas-microsoft-com:vml" Requires="v">
                <p:oleObj name="Chart" r:id="rId3" imgW="7852329" imgH="5870957" progId="Excel.Chart.8">
                  <p:embed/>
                </p:oleObj>
              </mc:Choice>
              <mc:Fallback>
                <p:oleObj name="Chart" r:id="rId3" imgW="7852329" imgH="5870957" progId="Excel.Chart.8">
                  <p:embed/>
                  <p:pic>
                    <p:nvPicPr>
                      <p:cNvPr id="0" name="Kaavio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950" y="319088"/>
                        <a:ext cx="7843838" cy="58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tsikko 1">
            <a:extLst>
              <a:ext uri="{FF2B5EF4-FFF2-40B4-BE49-F238E27FC236}">
                <a16:creationId xmlns:a16="http://schemas.microsoft.com/office/drawing/2014/main" id="{5F75276B-CF64-EAE0-2C39-45E25A2ADECC}"/>
              </a:ext>
            </a:extLst>
          </p:cNvPr>
          <p:cNvSpPr>
            <a:spLocks noGrp="1" noChangeArrowheads="1"/>
          </p:cNvSpPr>
          <p:nvPr>
            <p:ph type="title"/>
          </p:nvPr>
        </p:nvSpPr>
        <p:spPr>
          <a:xfrm>
            <a:off x="720725" y="720725"/>
            <a:ext cx="7040563" cy="574675"/>
          </a:xfrm>
        </p:spPr>
        <p:txBody>
          <a:bodyPr/>
          <a:lstStyle/>
          <a:p>
            <a:pPr eaLnBrk="1" hangingPunct="1"/>
            <a:r>
              <a:rPr lang="fi-FI" altLang="fi-FI" sz="2800"/>
              <a:t>Yritysten segmentointi</a:t>
            </a:r>
          </a:p>
        </p:txBody>
      </p:sp>
      <p:sp>
        <p:nvSpPr>
          <p:cNvPr id="3" name="Tekstin paikkamerkki 2">
            <a:extLst>
              <a:ext uri="{FF2B5EF4-FFF2-40B4-BE49-F238E27FC236}">
                <a16:creationId xmlns:a16="http://schemas.microsoft.com/office/drawing/2014/main" id="{E12CD13D-2978-041D-3F30-09E6270E766D}"/>
              </a:ext>
            </a:extLst>
          </p:cNvPr>
          <p:cNvSpPr>
            <a:spLocks noGrp="1"/>
          </p:cNvSpPr>
          <p:nvPr>
            <p:ph type="body" sz="quarter" idx="11"/>
          </p:nvPr>
        </p:nvSpPr>
        <p:spPr>
          <a:xfrm>
            <a:off x="720725" y="1971675"/>
            <a:ext cx="5022850" cy="3787775"/>
          </a:xfrm>
        </p:spPr>
        <p:txBody>
          <a:bodyPr rtlCol="0">
            <a:normAutofit/>
          </a:bodyPr>
          <a:lstStyle/>
          <a:p>
            <a:pPr marL="571500" indent="-342900" eaLnBrk="1" fontAlgn="auto" hangingPunct="1">
              <a:spcAft>
                <a:spcPts val="0"/>
              </a:spcAft>
              <a:defRPr/>
            </a:pPr>
            <a:r>
              <a:rPr lang="fi-FI" dirty="0"/>
              <a:t>Paikallisesti toimivat pienyritykset     </a:t>
            </a:r>
            <a:r>
              <a:rPr lang="fi-FI" dirty="0">
                <a:solidFill>
                  <a:srgbClr val="00B050"/>
                </a:solidFill>
              </a:rPr>
              <a:t>2 060</a:t>
            </a:r>
          </a:p>
          <a:p>
            <a:pPr marL="571500" indent="-342900" eaLnBrk="1" fontAlgn="auto" hangingPunct="1">
              <a:spcAft>
                <a:spcPts val="0"/>
              </a:spcAft>
              <a:defRPr/>
            </a:pPr>
            <a:r>
              <a:rPr lang="fi-FI" dirty="0"/>
              <a:t>Yrityksen perustajat ja keksintöasiakkaat </a:t>
            </a:r>
            <a:r>
              <a:rPr lang="fi-FI" dirty="0">
                <a:solidFill>
                  <a:schemeClr val="accent2"/>
                </a:solidFill>
              </a:rPr>
              <a:t>610</a:t>
            </a:r>
          </a:p>
          <a:p>
            <a:pPr marL="571500" indent="-342900" eaLnBrk="1" fontAlgn="auto" hangingPunct="1">
              <a:spcAft>
                <a:spcPts val="0"/>
              </a:spcAft>
              <a:defRPr/>
            </a:pPr>
            <a:r>
              <a:rPr lang="fi-FI" dirty="0"/>
              <a:t>Kotimarkkinoilla toimivat pk-yritykset </a:t>
            </a:r>
            <a:r>
              <a:rPr lang="fi-FI" dirty="0">
                <a:solidFill>
                  <a:schemeClr val="accent3"/>
                </a:solidFill>
              </a:rPr>
              <a:t>640</a:t>
            </a:r>
          </a:p>
          <a:p>
            <a:pPr marL="571500" indent="-342900" eaLnBrk="1" fontAlgn="auto" hangingPunct="1">
              <a:spcAft>
                <a:spcPts val="0"/>
              </a:spcAft>
              <a:defRPr/>
            </a:pPr>
            <a:r>
              <a:rPr lang="fi-FI" dirty="0"/>
              <a:t>Kansainvälistymällä kasvua hakevat pk-yritykset </a:t>
            </a:r>
            <a:r>
              <a:rPr lang="fi-FI" dirty="0">
                <a:solidFill>
                  <a:schemeClr val="accent4"/>
                </a:solidFill>
              </a:rPr>
              <a:t>100</a:t>
            </a:r>
          </a:p>
          <a:p>
            <a:pPr marL="571500" indent="-342900" eaLnBrk="1" fontAlgn="auto" hangingPunct="1">
              <a:spcAft>
                <a:spcPts val="0"/>
              </a:spcAft>
              <a:defRPr/>
            </a:pPr>
            <a:endParaRPr lang="fi-FI" dirty="0"/>
          </a:p>
          <a:p>
            <a:pPr marL="228600" indent="0" eaLnBrk="1" fontAlgn="auto" hangingPunct="1">
              <a:spcAft>
                <a:spcPts val="0"/>
              </a:spcAft>
              <a:defRPr/>
            </a:pPr>
            <a:endParaRPr lang="fi-FI" dirty="0"/>
          </a:p>
          <a:p>
            <a:pPr marL="514350" indent="-285750" eaLnBrk="1" fontAlgn="auto" hangingPunct="1">
              <a:spcAft>
                <a:spcPts val="0"/>
              </a:spcAft>
              <a:buFontTx/>
              <a:buChar char="-"/>
              <a:defRPr/>
            </a:pPr>
            <a:endParaRPr lang="fi-FI" dirty="0"/>
          </a:p>
        </p:txBody>
      </p:sp>
      <p:graphicFrame>
        <p:nvGraphicFramePr>
          <p:cNvPr id="72708" name="Kaavio 6">
            <a:extLst>
              <a:ext uri="{FF2B5EF4-FFF2-40B4-BE49-F238E27FC236}">
                <a16:creationId xmlns:a16="http://schemas.microsoft.com/office/drawing/2014/main" id="{2E7350E7-AB06-27B9-CFA2-479050AEB6E4}"/>
              </a:ext>
            </a:extLst>
          </p:cNvPr>
          <p:cNvGraphicFramePr>
            <a:graphicFrameLocks/>
          </p:cNvGraphicFramePr>
          <p:nvPr/>
        </p:nvGraphicFramePr>
        <p:xfrm>
          <a:off x="4664075" y="206375"/>
          <a:ext cx="7986713" cy="6138863"/>
        </p:xfrm>
        <a:graphic>
          <a:graphicData uri="http://schemas.openxmlformats.org/presentationml/2006/ole">
            <mc:AlternateContent xmlns:mc="http://schemas.openxmlformats.org/markup-compatibility/2006">
              <mc:Choice xmlns:v="urn:schemas-microsoft-com:vml" Requires="v">
                <p:oleObj name="Chart" r:id="rId3" imgW="7992549" imgH="6145301" progId="Excel.Chart.8">
                  <p:embed/>
                </p:oleObj>
              </mc:Choice>
              <mc:Fallback>
                <p:oleObj name="Chart" r:id="rId3" imgW="7992549" imgH="6145301" progId="Excel.Chart.8">
                  <p:embed/>
                  <p:pic>
                    <p:nvPicPr>
                      <p:cNvPr id="0" name="Kaavio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075" y="206375"/>
                        <a:ext cx="7986713"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a:extLst>
              <a:ext uri="{FF2B5EF4-FFF2-40B4-BE49-F238E27FC236}">
                <a16:creationId xmlns:a16="http://schemas.microsoft.com/office/drawing/2014/main" id="{A1281FDD-CD02-54F0-3BDE-CA82528726FA}"/>
              </a:ext>
            </a:extLst>
          </p:cNvPr>
          <p:cNvSpPr>
            <a:spLocks noGrp="1" noChangeArrowheads="1"/>
          </p:cNvSpPr>
          <p:nvPr>
            <p:ph type="ctrTitle"/>
          </p:nvPr>
        </p:nvSpPr>
        <p:spPr>
          <a:xfrm>
            <a:off x="3432175" y="1782763"/>
            <a:ext cx="5327650" cy="1798637"/>
          </a:xfrm>
        </p:spPr>
        <p:txBody>
          <a:bodyPr/>
          <a:lstStyle/>
          <a:p>
            <a:pPr eaLnBrk="1" hangingPunct="1"/>
            <a:r>
              <a:rPr lang="fi-FI" altLang="fi-FI"/>
              <a:t>Strategioiden toteutuksen eteneminen</a:t>
            </a:r>
          </a:p>
        </p:txBody>
      </p:sp>
      <p:sp>
        <p:nvSpPr>
          <p:cNvPr id="46083" name="Alaotsikko 2">
            <a:extLst>
              <a:ext uri="{FF2B5EF4-FFF2-40B4-BE49-F238E27FC236}">
                <a16:creationId xmlns:a16="http://schemas.microsoft.com/office/drawing/2014/main" id="{607092B6-BF43-70F8-3573-26E8D14F6A87}"/>
              </a:ext>
            </a:extLst>
          </p:cNvPr>
          <p:cNvSpPr>
            <a:spLocks noGrp="1" noChangeArrowheads="1"/>
          </p:cNvSpPr>
          <p:nvPr>
            <p:ph type="subTitle" idx="1"/>
          </p:nvPr>
        </p:nvSpPr>
        <p:spPr>
          <a:xfrm>
            <a:off x="3432175" y="3851275"/>
            <a:ext cx="5327650" cy="720725"/>
          </a:xfrm>
        </p:spPr>
        <p:txBody>
          <a:bodyPr/>
          <a:lstStyle/>
          <a:p>
            <a:pPr eaLnBrk="1" hangingPunct="1"/>
            <a:r>
              <a:rPr lang="fi-FI" altLang="fi-FI" sz="1800"/>
              <a:t>3.11.2025 lukujen valossa</a:t>
            </a:r>
          </a:p>
        </p:txBody>
      </p:sp>
      <p:sp>
        <p:nvSpPr>
          <p:cNvPr id="4" name="Dian numeron paikkamerkki 3">
            <a:extLst>
              <a:ext uri="{FF2B5EF4-FFF2-40B4-BE49-F238E27FC236}">
                <a16:creationId xmlns:a16="http://schemas.microsoft.com/office/drawing/2014/main" id="{9B38E765-A181-3E78-AA6B-77D51BF61159}"/>
              </a:ext>
            </a:extLst>
          </p:cNvPr>
          <p:cNvSpPr>
            <a:spLocks noGrp="1"/>
          </p:cNvSpPr>
          <p:nvPr>
            <p:ph type="sldNum" sz="quarter" idx="10"/>
          </p:nvPr>
        </p:nvSpPr>
        <p:spPr/>
        <p:txBody>
          <a:bodyPr/>
          <a:lstStyle/>
          <a:p>
            <a:pPr>
              <a:defRPr/>
            </a:pPr>
            <a:fld id="{6D6B7539-3CD8-4E24-BA33-C9598BDC2A0A}" type="slidenum">
              <a:rPr lang="fi-FI"/>
              <a:pPr>
                <a:defRPr/>
              </a:pPr>
              <a:t>2</a:t>
            </a:fld>
            <a:endParaRPr lang="fi-FI"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tsikko 4">
            <a:extLst>
              <a:ext uri="{FF2B5EF4-FFF2-40B4-BE49-F238E27FC236}">
                <a16:creationId xmlns:a16="http://schemas.microsoft.com/office/drawing/2014/main" id="{45A16341-70A3-8B3C-1627-3C6193353320}"/>
              </a:ext>
            </a:extLst>
          </p:cNvPr>
          <p:cNvSpPr>
            <a:spLocks noGrp="1" noChangeArrowheads="1"/>
          </p:cNvSpPr>
          <p:nvPr>
            <p:ph type="title"/>
          </p:nvPr>
        </p:nvSpPr>
        <p:spPr>
          <a:xfrm>
            <a:off x="720725" y="720725"/>
            <a:ext cx="3098800" cy="898525"/>
          </a:xfrm>
        </p:spPr>
        <p:txBody>
          <a:bodyPr/>
          <a:lstStyle/>
          <a:p>
            <a:r>
              <a:rPr lang="fi-FI" altLang="fi-FI"/>
              <a:t>Hyväksytyt Leader-tuet maakunnittain</a:t>
            </a:r>
          </a:p>
        </p:txBody>
      </p:sp>
      <p:sp>
        <p:nvSpPr>
          <p:cNvPr id="7" name="Tekstin paikkamerkki 6">
            <a:extLst>
              <a:ext uri="{FF2B5EF4-FFF2-40B4-BE49-F238E27FC236}">
                <a16:creationId xmlns:a16="http://schemas.microsoft.com/office/drawing/2014/main" id="{E6E6727D-F70D-9E91-90BC-922017C2F07C}"/>
              </a:ext>
            </a:extLst>
          </p:cNvPr>
          <p:cNvSpPr>
            <a:spLocks noGrp="1"/>
          </p:cNvSpPr>
          <p:nvPr>
            <p:ph type="body" sz="quarter" idx="11"/>
          </p:nvPr>
        </p:nvSpPr>
        <p:spPr>
          <a:xfrm>
            <a:off x="720725" y="2090738"/>
            <a:ext cx="3097213" cy="3778250"/>
          </a:xfrm>
        </p:spPr>
        <p:txBody>
          <a:bodyPr/>
          <a:lstStyle/>
          <a:p>
            <a:pPr>
              <a:defRPr/>
            </a:pPr>
            <a:r>
              <a:rPr lang="fi-FI" dirty="0"/>
              <a:t>Vihreällä </a:t>
            </a:r>
            <a:r>
              <a:rPr lang="fi-FI" dirty="0">
                <a:solidFill>
                  <a:srgbClr val="00B050"/>
                </a:solidFill>
              </a:rPr>
              <a:t>hanketuet</a:t>
            </a:r>
          </a:p>
          <a:p>
            <a:pPr>
              <a:defRPr/>
            </a:pPr>
            <a:endParaRPr lang="fi-FI" dirty="0"/>
          </a:p>
          <a:p>
            <a:pPr marL="0" indent="0">
              <a:buFont typeface="Arial" panose="020B0604020202020204" pitchFamily="34" charset="0"/>
              <a:buNone/>
              <a:defRPr/>
            </a:pPr>
            <a:endParaRPr lang="fi-FI" dirty="0"/>
          </a:p>
          <a:p>
            <a:pPr marL="0" indent="0">
              <a:buFont typeface="Arial" panose="020B0604020202020204" pitchFamily="34" charset="0"/>
              <a:buNone/>
              <a:defRPr/>
            </a:pPr>
            <a:endParaRPr lang="fi-FI" dirty="0"/>
          </a:p>
          <a:p>
            <a:pPr>
              <a:defRPr/>
            </a:pPr>
            <a:r>
              <a:rPr lang="fi-FI" dirty="0"/>
              <a:t>Sinisellä </a:t>
            </a:r>
            <a:r>
              <a:rPr lang="fi-FI" dirty="0">
                <a:solidFill>
                  <a:schemeClr val="accent3"/>
                </a:solidFill>
              </a:rPr>
              <a:t>yritystuet</a:t>
            </a:r>
          </a:p>
        </p:txBody>
      </p:sp>
      <p:sp>
        <p:nvSpPr>
          <p:cNvPr id="4" name="Dian numeron paikkamerkki 3">
            <a:extLst>
              <a:ext uri="{FF2B5EF4-FFF2-40B4-BE49-F238E27FC236}">
                <a16:creationId xmlns:a16="http://schemas.microsoft.com/office/drawing/2014/main" id="{D64E942D-7A2F-8B33-5A45-6D88BACA2FF0}"/>
              </a:ext>
            </a:extLst>
          </p:cNvPr>
          <p:cNvSpPr>
            <a:spLocks noGrp="1"/>
          </p:cNvSpPr>
          <p:nvPr>
            <p:ph type="sldNum" sz="quarter" idx="12"/>
          </p:nvPr>
        </p:nvSpPr>
        <p:spPr/>
        <p:txBody>
          <a:bodyPr/>
          <a:lstStyle/>
          <a:p>
            <a:pPr>
              <a:defRPr/>
            </a:pPr>
            <a:fld id="{1F17E133-C9B8-4C76-B673-A35266D6FE84}" type="slidenum">
              <a:rPr lang="fi-FI" smtClean="0"/>
              <a:pPr>
                <a:defRPr/>
              </a:pPr>
              <a:t>20</a:t>
            </a:fld>
            <a:endParaRPr lang="fi-FI" dirty="0"/>
          </a:p>
        </p:txBody>
      </p:sp>
      <p:pic>
        <p:nvPicPr>
          <p:cNvPr id="74757" name="Sisällön paikkamerkki 5">
            <a:extLst>
              <a:ext uri="{FF2B5EF4-FFF2-40B4-BE49-F238E27FC236}">
                <a16:creationId xmlns:a16="http://schemas.microsoft.com/office/drawing/2014/main" id="{431D8B5A-8A99-E104-9FBB-B913AA31E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0"/>
            <a:ext cx="3521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Kuva 8">
            <a:extLst>
              <a:ext uri="{FF2B5EF4-FFF2-40B4-BE49-F238E27FC236}">
                <a16:creationId xmlns:a16="http://schemas.microsoft.com/office/drawing/2014/main" id="{03DB786A-F758-6694-1647-F4983C6C4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200" y="0"/>
            <a:ext cx="3606800"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Kuva 9">
            <a:extLst>
              <a:ext uri="{FF2B5EF4-FFF2-40B4-BE49-F238E27FC236}">
                <a16:creationId xmlns:a16="http://schemas.microsoft.com/office/drawing/2014/main" id="{B224EF97-20A3-E7E0-C315-9D305B378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2563813"/>
            <a:ext cx="19145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Kuva 11">
            <a:extLst>
              <a:ext uri="{FF2B5EF4-FFF2-40B4-BE49-F238E27FC236}">
                <a16:creationId xmlns:a16="http://schemas.microsoft.com/office/drawing/2014/main" id="{6C14F583-343C-1908-513C-C1F2BC3D10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713" y="4244975"/>
            <a:ext cx="19145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Otsikko 1">
            <a:extLst>
              <a:ext uri="{FF2B5EF4-FFF2-40B4-BE49-F238E27FC236}">
                <a16:creationId xmlns:a16="http://schemas.microsoft.com/office/drawing/2014/main" id="{BBF8D10C-2798-7E8A-4DE2-B77435AE20B4}"/>
              </a:ext>
            </a:extLst>
          </p:cNvPr>
          <p:cNvSpPr>
            <a:spLocks noGrp="1" noChangeArrowheads="1"/>
          </p:cNvSpPr>
          <p:nvPr>
            <p:ph type="ctrTitle"/>
          </p:nvPr>
        </p:nvSpPr>
        <p:spPr>
          <a:xfrm>
            <a:off x="3432175" y="1782763"/>
            <a:ext cx="5327650" cy="1798637"/>
          </a:xfrm>
        </p:spPr>
        <p:txBody>
          <a:bodyPr/>
          <a:lstStyle/>
          <a:p>
            <a:pPr eaLnBrk="1" hangingPunct="1"/>
            <a:r>
              <a:rPr lang="fi-FI" altLang="fi-FI"/>
              <a:t>Leader-hankkeiden käsittelyajat</a:t>
            </a:r>
          </a:p>
        </p:txBody>
      </p:sp>
      <p:sp>
        <p:nvSpPr>
          <p:cNvPr id="76803" name="Alaotsikko 2">
            <a:extLst>
              <a:ext uri="{FF2B5EF4-FFF2-40B4-BE49-F238E27FC236}">
                <a16:creationId xmlns:a16="http://schemas.microsoft.com/office/drawing/2014/main" id="{DF32B73D-8F9A-E836-2371-973ED5712C5A}"/>
              </a:ext>
            </a:extLst>
          </p:cNvPr>
          <p:cNvSpPr>
            <a:spLocks noGrp="1" noChangeArrowheads="1"/>
          </p:cNvSpPr>
          <p:nvPr>
            <p:ph type="subTitle" idx="1"/>
          </p:nvPr>
        </p:nvSpPr>
        <p:spPr>
          <a:xfrm>
            <a:off x="3432175" y="3851275"/>
            <a:ext cx="5327650" cy="720725"/>
          </a:xfrm>
        </p:spPr>
        <p:txBody>
          <a:bodyPr/>
          <a:lstStyle/>
          <a:p>
            <a:pPr eaLnBrk="1" hangingPunct="1"/>
            <a:r>
              <a:rPr lang="fi-FI" altLang="fi-FI"/>
              <a:t>2025 vireilletulleet ja 7.11.2025 mennessä myönteisen tukipäätöksen saaneet hankkeet</a:t>
            </a:r>
          </a:p>
          <a:p>
            <a:pPr eaLnBrk="1" hangingPunct="1"/>
            <a:endParaRPr lang="fi-FI" altLang="fi-FI"/>
          </a:p>
        </p:txBody>
      </p:sp>
      <p:sp>
        <p:nvSpPr>
          <p:cNvPr id="4" name="Dian numeron paikkamerkki 3">
            <a:extLst>
              <a:ext uri="{FF2B5EF4-FFF2-40B4-BE49-F238E27FC236}">
                <a16:creationId xmlns:a16="http://schemas.microsoft.com/office/drawing/2014/main" id="{7C805AD7-CDDF-E894-056A-A02A633B4BCD}"/>
              </a:ext>
            </a:extLst>
          </p:cNvPr>
          <p:cNvSpPr>
            <a:spLocks noGrp="1"/>
          </p:cNvSpPr>
          <p:nvPr>
            <p:ph type="sldNum" sz="quarter" idx="10"/>
          </p:nvPr>
        </p:nvSpPr>
        <p:spPr/>
        <p:txBody>
          <a:bodyPr/>
          <a:lstStyle/>
          <a:p>
            <a:pPr>
              <a:defRPr/>
            </a:pPr>
            <a:fld id="{0516EBF0-C6EA-4882-BAF3-19ACD633070A}" type="slidenum">
              <a:rPr lang="fi-FI"/>
              <a:pPr>
                <a:defRPr/>
              </a:pPr>
              <a:t>21</a:t>
            </a:fld>
            <a:endParaRPr lang="fi-FI"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tsikko 1">
            <a:extLst>
              <a:ext uri="{FF2B5EF4-FFF2-40B4-BE49-F238E27FC236}">
                <a16:creationId xmlns:a16="http://schemas.microsoft.com/office/drawing/2014/main" id="{CFCC090E-25C3-B45E-A7C8-F140C5887BD7}"/>
              </a:ext>
            </a:extLst>
          </p:cNvPr>
          <p:cNvSpPr>
            <a:spLocks noGrp="1" noChangeArrowheads="1"/>
          </p:cNvSpPr>
          <p:nvPr>
            <p:ph type="title"/>
          </p:nvPr>
        </p:nvSpPr>
        <p:spPr/>
        <p:txBody>
          <a:bodyPr/>
          <a:lstStyle/>
          <a:p>
            <a:pPr eaLnBrk="1" hangingPunct="1"/>
            <a:r>
              <a:rPr lang="fi-FI" altLang="fi-FI"/>
              <a:t>Leader-hankkeiden käsittelyajat</a:t>
            </a:r>
          </a:p>
        </p:txBody>
      </p:sp>
      <p:graphicFrame>
        <p:nvGraphicFramePr>
          <p:cNvPr id="6" name="Sisällön paikkamerkki 3">
            <a:extLst>
              <a:ext uri="{FF2B5EF4-FFF2-40B4-BE49-F238E27FC236}">
                <a16:creationId xmlns:a16="http://schemas.microsoft.com/office/drawing/2014/main" id="{E5B995C9-A8EC-554E-622E-97F3EF2B2F84}"/>
              </a:ext>
            </a:extLst>
          </p:cNvPr>
          <p:cNvGraphicFramePr>
            <a:graphicFrameLocks noGrp="1"/>
          </p:cNvGraphicFramePr>
          <p:nvPr>
            <p:ph sz="quarter" idx="23"/>
          </p:nvPr>
        </p:nvGraphicFramePr>
        <p:xfrm>
          <a:off x="720725" y="1179095"/>
          <a:ext cx="107632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an numeron paikkamerkki 2">
            <a:extLst>
              <a:ext uri="{FF2B5EF4-FFF2-40B4-BE49-F238E27FC236}">
                <a16:creationId xmlns:a16="http://schemas.microsoft.com/office/drawing/2014/main" id="{7D96CE2D-D130-5F78-9D00-53D3A2A94D53}"/>
              </a:ext>
            </a:extLst>
          </p:cNvPr>
          <p:cNvSpPr>
            <a:spLocks noGrp="1"/>
          </p:cNvSpPr>
          <p:nvPr>
            <p:ph type="sldNum" sz="quarter" idx="24"/>
          </p:nvPr>
        </p:nvSpPr>
        <p:spPr/>
        <p:txBody>
          <a:bodyPr>
            <a:normAutofit/>
          </a:bodyPr>
          <a:lstStyle/>
          <a:p>
            <a:pPr>
              <a:spcAft>
                <a:spcPts val="600"/>
              </a:spcAft>
              <a:defRPr/>
            </a:pPr>
            <a:fld id="{6E71C8DD-D6B3-493C-95BD-094C3C903377}" type="slidenum">
              <a:rPr lang="fi-FI"/>
              <a:pPr>
                <a:spcAft>
                  <a:spcPts val="600"/>
                </a:spcAft>
                <a:defRPr/>
              </a:pPr>
              <a:t>22</a:t>
            </a:fld>
            <a:endParaRPr lang="fi-FI"/>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F7D6E8C4-266C-E918-1702-EB72E9E19459}"/>
              </a:ext>
            </a:extLst>
          </p:cNvPr>
          <p:cNvSpPr>
            <a:spLocks noGrp="1"/>
          </p:cNvSpPr>
          <p:nvPr>
            <p:ph type="sldNum" sz="quarter" idx="10"/>
          </p:nvPr>
        </p:nvSpPr>
        <p:spPr/>
        <p:txBody>
          <a:bodyPr/>
          <a:lstStyle/>
          <a:p>
            <a:pPr>
              <a:defRPr/>
            </a:pPr>
            <a:fld id="{3EA84C35-6C2A-4169-BFDE-288464D70D5E}" type="slidenum">
              <a:rPr lang="fi-FI" smtClean="0"/>
              <a:pPr>
                <a:defRPr/>
              </a:pPr>
              <a:t>23</a:t>
            </a:fld>
            <a:endParaRPr lang="fi-FI" dirty="0"/>
          </a:p>
        </p:txBody>
      </p:sp>
      <p:sp>
        <p:nvSpPr>
          <p:cNvPr id="79875" name="Otsikko 5">
            <a:extLst>
              <a:ext uri="{FF2B5EF4-FFF2-40B4-BE49-F238E27FC236}">
                <a16:creationId xmlns:a16="http://schemas.microsoft.com/office/drawing/2014/main" id="{447BB8E1-146B-12A7-E2B7-28806EB8EB65}"/>
              </a:ext>
            </a:extLst>
          </p:cNvPr>
          <p:cNvSpPr>
            <a:spLocks noGrp="1" noChangeArrowheads="1"/>
          </p:cNvSpPr>
          <p:nvPr>
            <p:ph type="title"/>
          </p:nvPr>
        </p:nvSpPr>
        <p:spPr>
          <a:xfrm>
            <a:off x="757238" y="304800"/>
            <a:ext cx="10753725" cy="576263"/>
          </a:xfrm>
        </p:spPr>
        <p:txBody>
          <a:bodyPr/>
          <a:lstStyle/>
          <a:p>
            <a:pPr eaLnBrk="1" hangingPunct="1"/>
            <a:r>
              <a:rPr lang="fi-FI" altLang="fi-FI"/>
              <a:t>Kokonaiskäsittelyajan mediaani, vireilletulovuosittain</a:t>
            </a:r>
          </a:p>
        </p:txBody>
      </p:sp>
      <p:graphicFrame>
        <p:nvGraphicFramePr>
          <p:cNvPr id="2" name="Kaavio 1">
            <a:extLst>
              <a:ext uri="{FF2B5EF4-FFF2-40B4-BE49-F238E27FC236}">
                <a16:creationId xmlns:a16="http://schemas.microsoft.com/office/drawing/2014/main" id="{A8A67A35-2757-4ED1-22FB-AFE5CC1D50CC}"/>
              </a:ext>
            </a:extLst>
          </p:cNvPr>
          <p:cNvGraphicFramePr>
            <a:graphicFrameLocks/>
          </p:cNvGraphicFramePr>
          <p:nvPr/>
        </p:nvGraphicFramePr>
        <p:xfrm>
          <a:off x="40386" y="881063"/>
          <a:ext cx="12111228" cy="581958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isällön paikkamerkki 3">
            <a:extLst>
              <a:ext uri="{FF2B5EF4-FFF2-40B4-BE49-F238E27FC236}">
                <a16:creationId xmlns:a16="http://schemas.microsoft.com/office/drawing/2014/main" id="{F47F37A9-AC14-C83C-0BE4-B1CDFAF3FED6}"/>
              </a:ext>
            </a:extLst>
          </p:cNvPr>
          <p:cNvSpPr>
            <a:spLocks noGrp="1" noChangeArrowheads="1"/>
          </p:cNvSpPr>
          <p:nvPr>
            <p:ph type="body" sz="quarter" idx="11"/>
          </p:nvPr>
        </p:nvSpPr>
        <p:spPr>
          <a:xfrm>
            <a:off x="473075" y="512763"/>
            <a:ext cx="3344863" cy="5491162"/>
          </a:xfrm>
        </p:spPr>
        <p:txBody>
          <a:bodyPr/>
          <a:lstStyle/>
          <a:p>
            <a:pPr eaLnBrk="1" hangingPunct="1"/>
            <a:r>
              <a:rPr lang="fi-FI" altLang="fi-FI"/>
              <a:t>Täydennyspyyntöjä per hakemus 1,4 kpl</a:t>
            </a:r>
          </a:p>
          <a:p>
            <a:pPr lvl="1" eaLnBrk="1" hangingPunct="1"/>
            <a:r>
              <a:rPr lang="fi-FI" altLang="fi-FI" sz="2000"/>
              <a:t>Hanketuki 1,4 kpl</a:t>
            </a:r>
          </a:p>
          <a:p>
            <a:pPr lvl="1" eaLnBrk="1" hangingPunct="1"/>
            <a:r>
              <a:rPr lang="fi-FI" altLang="fi-FI" sz="2000"/>
              <a:t>Yritystuki 1,4 kpl</a:t>
            </a:r>
          </a:p>
          <a:p>
            <a:pPr eaLnBrk="1" hangingPunct="1"/>
            <a:r>
              <a:rPr lang="fi-FI" altLang="fi-FI"/>
              <a:t>Seuraavilla dioilla eri alatoimenpiteiden käsittelyajat jaoteltuna pienimmästä suurimpaan, kokonaiskäsittelyajan mukaan (sis. täydennysaika)</a:t>
            </a:r>
          </a:p>
          <a:p>
            <a:pPr lvl="1" eaLnBrk="1" hangingPunct="1"/>
            <a:r>
              <a:rPr lang="fi-FI" altLang="fi-FI" sz="2000"/>
              <a:t>Ensimmäisessä diassa hanketuet md</a:t>
            </a:r>
          </a:p>
          <a:p>
            <a:pPr lvl="1" eaLnBrk="1" hangingPunct="1"/>
            <a:r>
              <a:rPr lang="fi-FI" altLang="fi-FI" sz="2000"/>
              <a:t>Toisessa diassa yritystuet md</a:t>
            </a:r>
          </a:p>
          <a:p>
            <a:pPr lvl="1" eaLnBrk="1" hangingPunct="1"/>
            <a:endParaRPr lang="fi-FI" altLang="fi-FI" sz="2000"/>
          </a:p>
          <a:p>
            <a:pPr lvl="1" eaLnBrk="1" hangingPunct="1"/>
            <a:endParaRPr lang="fi-FI" altLang="fi-FI"/>
          </a:p>
          <a:p>
            <a:pPr eaLnBrk="1" hangingPunct="1"/>
            <a:endParaRPr lang="fi-FI" altLang="fi-FI"/>
          </a:p>
          <a:p>
            <a:pPr eaLnBrk="1" hangingPunct="1"/>
            <a:endParaRPr lang="fi-FI" altLang="fi-FI"/>
          </a:p>
          <a:p>
            <a:pPr eaLnBrk="1" hangingPunct="1"/>
            <a:endParaRPr lang="fi-FI" altLang="fi-FI"/>
          </a:p>
          <a:p>
            <a:pPr eaLnBrk="1" hangingPunct="1"/>
            <a:endParaRPr lang="fi-FI" altLang="fi-FI"/>
          </a:p>
        </p:txBody>
      </p:sp>
      <p:sp>
        <p:nvSpPr>
          <p:cNvPr id="3" name="Dian numeron paikkamerkki 2">
            <a:extLst>
              <a:ext uri="{FF2B5EF4-FFF2-40B4-BE49-F238E27FC236}">
                <a16:creationId xmlns:a16="http://schemas.microsoft.com/office/drawing/2014/main" id="{F56243B7-BA4E-9490-AD68-0C71778D529E}"/>
              </a:ext>
            </a:extLst>
          </p:cNvPr>
          <p:cNvSpPr>
            <a:spLocks noGrp="1"/>
          </p:cNvSpPr>
          <p:nvPr>
            <p:ph type="sldNum" sz="quarter" idx="12"/>
          </p:nvPr>
        </p:nvSpPr>
        <p:spPr/>
        <p:txBody>
          <a:bodyPr/>
          <a:lstStyle/>
          <a:p>
            <a:pPr>
              <a:defRPr/>
            </a:pPr>
            <a:fld id="{63A28D03-E8F5-48B0-A953-5F04563FF9AA}" type="slidenum">
              <a:rPr lang="fi-FI"/>
              <a:pPr>
                <a:defRPr/>
              </a:pPr>
              <a:t>24</a:t>
            </a:fld>
            <a:endParaRPr lang="fi-FI" dirty="0"/>
          </a:p>
        </p:txBody>
      </p:sp>
      <p:pic>
        <p:nvPicPr>
          <p:cNvPr id="80900" name="Picture 15">
            <a:extLst>
              <a:ext uri="{FF2B5EF4-FFF2-40B4-BE49-F238E27FC236}">
                <a16:creationId xmlns:a16="http://schemas.microsoft.com/office/drawing/2014/main" id="{4657DF8D-EFF8-1151-70BD-2084FB937F2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75" y="692150"/>
            <a:ext cx="51657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1E1B126-495A-CC8B-619C-6E29B63DD8D5}"/>
              </a:ext>
            </a:extLst>
          </p:cNvPr>
          <p:cNvSpPr>
            <a:spLocks noGrp="1"/>
          </p:cNvSpPr>
          <p:nvPr>
            <p:ph type="sldNum" sz="quarter" idx="10"/>
          </p:nvPr>
        </p:nvSpPr>
        <p:spPr/>
        <p:txBody>
          <a:bodyPr/>
          <a:lstStyle/>
          <a:p>
            <a:pPr>
              <a:defRPr/>
            </a:pPr>
            <a:fld id="{D6A6EA4D-1D79-43D8-8124-22DC11288EA6}" type="slidenum">
              <a:rPr lang="fi-FI" smtClean="0"/>
              <a:pPr>
                <a:defRPr/>
              </a:pPr>
              <a:t>25</a:t>
            </a:fld>
            <a:endParaRPr lang="fi-FI" dirty="0"/>
          </a:p>
        </p:txBody>
      </p:sp>
      <p:graphicFrame>
        <p:nvGraphicFramePr>
          <p:cNvPr id="5" name="Taulukko 4">
            <a:extLst>
              <a:ext uri="{FF2B5EF4-FFF2-40B4-BE49-F238E27FC236}">
                <a16:creationId xmlns:a16="http://schemas.microsoft.com/office/drawing/2014/main" id="{E6642FBF-CDC9-28B4-A6CE-932F11711631}"/>
              </a:ext>
            </a:extLst>
          </p:cNvPr>
          <p:cNvGraphicFramePr>
            <a:graphicFrameLocks noGrp="1"/>
          </p:cNvGraphicFramePr>
          <p:nvPr>
            <p:extLst>
              <p:ext uri="{D42A27DB-BD31-4B8C-83A1-F6EECF244321}">
                <p14:modId xmlns:p14="http://schemas.microsoft.com/office/powerpoint/2010/main" val="4246896781"/>
              </p:ext>
            </p:extLst>
          </p:nvPr>
        </p:nvGraphicFramePr>
        <p:xfrm>
          <a:off x="120770" y="0"/>
          <a:ext cx="11947585" cy="7135806"/>
        </p:xfrm>
        <a:graphic>
          <a:graphicData uri="http://schemas.openxmlformats.org/drawingml/2006/table">
            <a:tbl>
              <a:tblPr/>
              <a:tblGrid>
                <a:gridCol w="7263472">
                  <a:extLst>
                    <a:ext uri="{9D8B030D-6E8A-4147-A177-3AD203B41FA5}">
                      <a16:colId xmlns:a16="http://schemas.microsoft.com/office/drawing/2014/main" val="20000"/>
                    </a:ext>
                  </a:extLst>
                </a:gridCol>
                <a:gridCol w="4684113">
                  <a:extLst>
                    <a:ext uri="{9D8B030D-6E8A-4147-A177-3AD203B41FA5}">
                      <a16:colId xmlns:a16="http://schemas.microsoft.com/office/drawing/2014/main" val="20001"/>
                    </a:ext>
                  </a:extLst>
                </a:gridCol>
              </a:tblGrid>
              <a:tr h="1076977">
                <a:tc>
                  <a:txBody>
                    <a:bodyPr/>
                    <a:lstStyle/>
                    <a:p>
                      <a:pPr algn="l" fontAlgn="b"/>
                      <a:r>
                        <a:rPr lang="fi-FI" sz="2000" b="1" i="0" u="none" strike="noStrike" dirty="0">
                          <a:solidFill>
                            <a:srgbClr val="FFFFFF"/>
                          </a:solidFill>
                          <a:effectLst/>
                          <a:latin typeface="Calibri" panose="020F0502020204030204" pitchFamily="34" charset="0"/>
                        </a:rPr>
                        <a:t>Alatoimenpide</a:t>
                      </a:r>
                    </a:p>
                  </a:txBody>
                  <a:tcPr marL="7620" marR="7620" marT="7621"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l" fontAlgn="b"/>
                      <a:r>
                        <a:rPr lang="fi-FI" sz="2000" b="1" i="0" u="none" strike="noStrike">
                          <a:solidFill>
                            <a:srgbClr val="FFFFFF"/>
                          </a:solidFill>
                          <a:effectLst/>
                          <a:latin typeface="Calibri" panose="020F0502020204030204" pitchFamily="34" charset="0"/>
                        </a:rPr>
                        <a:t>Summa  / Md käsittelyaika yht. sis. täyd.aika (pv)</a:t>
                      </a:r>
                    </a:p>
                  </a:txBody>
                  <a:tcPr marL="7620" marR="7620" marT="7621"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340097">
                <a:tc>
                  <a:txBody>
                    <a:bodyPr/>
                    <a:lstStyle/>
                    <a:p>
                      <a:pPr algn="l" fontAlgn="b"/>
                      <a:r>
                        <a:rPr lang="fi-FI" sz="2000" b="0" i="0" u="none" strike="noStrike">
                          <a:solidFill>
                            <a:srgbClr val="000000"/>
                          </a:solidFill>
                          <a:effectLst/>
                          <a:latin typeface="Calibri" panose="020F0502020204030204" pitchFamily="34" charset="0"/>
                        </a:rPr>
                        <a:t>Nuorten viljelijöiden ja yritystoiminnan yhteistyöhankkeet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b"/>
                      <a:r>
                        <a:rPr lang="fi-FI" sz="2000" b="0" i="0" u="none" strike="noStrike">
                          <a:solidFill>
                            <a:srgbClr val="000000"/>
                          </a:solidFill>
                          <a:effectLst/>
                          <a:latin typeface="Calibri" panose="020F0502020204030204" pitchFamily="34" charset="0"/>
                        </a:rPr>
                        <a:t>49</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01"/>
                  </a:ext>
                </a:extLst>
              </a:tr>
              <a:tr h="340097">
                <a:tc>
                  <a:txBody>
                    <a:bodyPr/>
                    <a:lstStyle/>
                    <a:p>
                      <a:pPr algn="l" fontAlgn="b"/>
                      <a:r>
                        <a:rPr lang="fi-FI" sz="2000" b="0" i="0" u="none" strike="noStrike">
                          <a:solidFill>
                            <a:srgbClr val="000000"/>
                          </a:solidFill>
                          <a:effectLst/>
                          <a:latin typeface="Calibri" panose="020F0502020204030204" pitchFamily="34" charset="0"/>
                        </a:rPr>
                        <a:t>Maatilojen kehittämisen yhteistyöhankkeet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r" fontAlgn="b"/>
                      <a:r>
                        <a:rPr lang="fi-FI" sz="2000" b="0" i="0" u="none" strike="noStrike">
                          <a:solidFill>
                            <a:srgbClr val="000000"/>
                          </a:solidFill>
                          <a:effectLst/>
                          <a:latin typeface="Calibri" panose="020F0502020204030204" pitchFamily="34" charset="0"/>
                        </a:rPr>
                        <a:t>51</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2"/>
                  </a:ext>
                </a:extLst>
              </a:tr>
              <a:tr h="340097">
                <a:tc>
                  <a:txBody>
                    <a:bodyPr/>
                    <a:lstStyle/>
                    <a:p>
                      <a:pPr algn="l" fontAlgn="b"/>
                      <a:r>
                        <a:rPr lang="fi-FI" sz="2000" b="0" i="0" u="none" strike="noStrike">
                          <a:solidFill>
                            <a:srgbClr val="000000"/>
                          </a:solidFill>
                          <a:effectLst/>
                          <a:latin typeface="Calibri" panose="020F0502020204030204" pitchFamily="34" charset="0"/>
                        </a:rPr>
                        <a:t>Yleishyödylliset luonnon monimuotoisuusinvestoinnit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b"/>
                      <a:r>
                        <a:rPr lang="fi-FI" sz="2000" b="0" i="0" u="none" strike="noStrike">
                          <a:solidFill>
                            <a:srgbClr val="000000"/>
                          </a:solidFill>
                          <a:effectLst/>
                          <a:latin typeface="Calibri" panose="020F0502020204030204" pitchFamily="34" charset="0"/>
                        </a:rPr>
                        <a:t>55</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03"/>
                  </a:ext>
                </a:extLst>
              </a:tr>
              <a:tr h="340097">
                <a:tc>
                  <a:txBody>
                    <a:bodyPr/>
                    <a:lstStyle/>
                    <a:p>
                      <a:pPr algn="l" fontAlgn="b"/>
                      <a:r>
                        <a:rPr lang="fi-FI" sz="2000" b="0" i="0" u="none" strike="noStrike" dirty="0">
                          <a:solidFill>
                            <a:srgbClr val="000000"/>
                          </a:solidFill>
                          <a:effectLst/>
                          <a:latin typeface="Calibri" panose="020F0502020204030204" pitchFamily="34" charset="0"/>
                        </a:rPr>
                        <a:t>Tiedonvälityshankkeet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r" fontAlgn="b"/>
                      <a:r>
                        <a:rPr lang="fi-FI" sz="2000" b="0" i="0" u="none" strike="noStrike">
                          <a:solidFill>
                            <a:srgbClr val="000000"/>
                          </a:solidFill>
                          <a:effectLst/>
                          <a:latin typeface="Calibri" panose="020F0502020204030204" pitchFamily="34" charset="0"/>
                        </a:rPr>
                        <a:t>62</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4"/>
                  </a:ext>
                </a:extLst>
              </a:tr>
              <a:tr h="340097">
                <a:tc>
                  <a:txBody>
                    <a:bodyPr/>
                    <a:lstStyle/>
                    <a:p>
                      <a:pPr algn="l" fontAlgn="b"/>
                      <a:r>
                        <a:rPr lang="fi-FI" sz="2000" b="0" i="0" u="none" strike="noStrike">
                          <a:solidFill>
                            <a:srgbClr val="000000"/>
                          </a:solidFill>
                          <a:effectLst/>
                          <a:latin typeface="Calibri" panose="020F0502020204030204" pitchFamily="34" charset="0"/>
                        </a:rPr>
                        <a:t>Pienhankkeena toteutettava ympäristö- ja ilmastokehittämishanke</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b"/>
                      <a:r>
                        <a:rPr lang="fi-FI" sz="2000" b="0" i="0" u="none" strike="noStrike">
                          <a:solidFill>
                            <a:srgbClr val="000000"/>
                          </a:solidFill>
                          <a:effectLst/>
                          <a:latin typeface="Calibri" panose="020F0502020204030204" pitchFamily="34" charset="0"/>
                        </a:rPr>
                        <a:t>62</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05"/>
                  </a:ext>
                </a:extLst>
              </a:tr>
              <a:tr h="340097">
                <a:tc>
                  <a:txBody>
                    <a:bodyPr/>
                    <a:lstStyle/>
                    <a:p>
                      <a:pPr algn="l" fontAlgn="b"/>
                      <a:r>
                        <a:rPr lang="fi-FI" sz="2000" b="0" i="0" u="none" strike="noStrike">
                          <a:solidFill>
                            <a:srgbClr val="000000"/>
                          </a:solidFill>
                          <a:effectLst/>
                          <a:latin typeface="Calibri" panose="020F0502020204030204" pitchFamily="34" charset="0"/>
                        </a:rPr>
                        <a:t>Älykkäät kylät yhteistyöhankkeet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r" fontAlgn="b"/>
                      <a:r>
                        <a:rPr lang="fi-FI" sz="2000" b="0" i="0" u="none" strike="noStrike">
                          <a:solidFill>
                            <a:srgbClr val="000000"/>
                          </a:solidFill>
                          <a:effectLst/>
                          <a:latin typeface="Calibri" panose="020F0502020204030204" pitchFamily="34" charset="0"/>
                        </a:rPr>
                        <a:t>66</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6"/>
                  </a:ext>
                </a:extLst>
              </a:tr>
              <a:tr h="340097">
                <a:tc>
                  <a:txBody>
                    <a:bodyPr/>
                    <a:lstStyle/>
                    <a:p>
                      <a:pPr algn="l" fontAlgn="b"/>
                      <a:r>
                        <a:rPr lang="fi-FI" sz="2000" b="0" i="0" u="none" strike="noStrike">
                          <a:solidFill>
                            <a:srgbClr val="000000"/>
                          </a:solidFill>
                          <a:effectLst/>
                          <a:latin typeface="Calibri" panose="020F0502020204030204" pitchFamily="34" charset="0"/>
                        </a:rPr>
                        <a:t>Pienhankkeena toteutettava kehittämishanke</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b"/>
                      <a:r>
                        <a:rPr lang="fi-FI" sz="2000" b="0" i="0" u="none" strike="noStrike">
                          <a:solidFill>
                            <a:srgbClr val="000000"/>
                          </a:solidFill>
                          <a:effectLst/>
                          <a:latin typeface="Calibri" panose="020F0502020204030204" pitchFamily="34" charset="0"/>
                        </a:rPr>
                        <a:t>69</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07"/>
                  </a:ext>
                </a:extLst>
              </a:tr>
              <a:tr h="340097">
                <a:tc>
                  <a:txBody>
                    <a:bodyPr/>
                    <a:lstStyle/>
                    <a:p>
                      <a:pPr algn="l" fontAlgn="b"/>
                      <a:r>
                        <a:rPr lang="fi-FI" sz="2000" b="0" i="0" u="none" strike="noStrike" dirty="0">
                          <a:solidFill>
                            <a:srgbClr val="000000"/>
                          </a:solidFill>
                          <a:effectLst/>
                          <a:latin typeface="Calibri" panose="020F0502020204030204" pitchFamily="34" charset="0"/>
                        </a:rPr>
                        <a:t>Pienhankkeena toteutettava investointi</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r" fontAlgn="b"/>
                      <a:r>
                        <a:rPr lang="fi-FI" sz="2000" b="0" i="0" u="none" strike="noStrike">
                          <a:solidFill>
                            <a:srgbClr val="000000"/>
                          </a:solidFill>
                          <a:effectLst/>
                          <a:latin typeface="Calibri" panose="020F0502020204030204" pitchFamily="34" charset="0"/>
                        </a:rPr>
                        <a:t>74</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08"/>
                  </a:ext>
                </a:extLst>
              </a:tr>
              <a:tr h="617277">
                <a:tc>
                  <a:txBody>
                    <a:bodyPr/>
                    <a:lstStyle/>
                    <a:p>
                      <a:pPr algn="l" fontAlgn="b"/>
                      <a:r>
                        <a:rPr lang="fi-FI" sz="2000" b="0" i="0" u="none" strike="noStrike">
                          <a:solidFill>
                            <a:srgbClr val="000000"/>
                          </a:solidFill>
                          <a:effectLst/>
                          <a:latin typeface="Calibri" panose="020F0502020204030204" pitchFamily="34" charset="0"/>
                        </a:rPr>
                        <a:t>Maaseudun palvelujen ja toimintaympäristön kehittämisen yhteistyöhankkeet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b"/>
                      <a:r>
                        <a:rPr lang="fi-FI" sz="2000" b="0" i="0" u="none" strike="noStrike">
                          <a:solidFill>
                            <a:srgbClr val="000000"/>
                          </a:solidFill>
                          <a:effectLst/>
                          <a:latin typeface="Calibri" panose="020F0502020204030204" pitchFamily="34" charset="0"/>
                        </a:rPr>
                        <a:t>80</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09"/>
                  </a:ext>
                </a:extLst>
              </a:tr>
              <a:tr h="340097">
                <a:tc>
                  <a:txBody>
                    <a:bodyPr/>
                    <a:lstStyle/>
                    <a:p>
                      <a:pPr algn="l" fontAlgn="b"/>
                      <a:r>
                        <a:rPr lang="fi-FI" sz="2000" b="0" i="0" u="none" strike="noStrike">
                          <a:solidFill>
                            <a:srgbClr val="000000"/>
                          </a:solidFill>
                          <a:effectLst/>
                          <a:latin typeface="Calibri" panose="020F0502020204030204" pitchFamily="34" charset="0"/>
                        </a:rPr>
                        <a:t>Selvitykset ja suunnitelmat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r" fontAlgn="b"/>
                      <a:r>
                        <a:rPr lang="fi-FI" sz="2000" b="0" i="0" u="none" strike="noStrike">
                          <a:solidFill>
                            <a:srgbClr val="000000"/>
                          </a:solidFill>
                          <a:effectLst/>
                          <a:latin typeface="Calibri" panose="020F0502020204030204" pitchFamily="34" charset="0"/>
                        </a:rPr>
                        <a:t>81</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10"/>
                  </a:ext>
                </a:extLst>
              </a:tr>
              <a:tr h="340097">
                <a:tc>
                  <a:txBody>
                    <a:bodyPr/>
                    <a:lstStyle/>
                    <a:p>
                      <a:pPr algn="l" fontAlgn="b"/>
                      <a:r>
                        <a:rPr lang="fi-FI" sz="2000" b="0" i="0" u="none" strike="noStrike">
                          <a:solidFill>
                            <a:srgbClr val="000000"/>
                          </a:solidFill>
                          <a:effectLst/>
                          <a:latin typeface="Calibri" panose="020F0502020204030204" pitchFamily="34" charset="0"/>
                        </a:rPr>
                        <a:t>Yleishyödylliset luonnonvarainvestoinnit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b"/>
                      <a:r>
                        <a:rPr lang="fi-FI" sz="2000" b="0" i="0" u="none" strike="noStrike">
                          <a:solidFill>
                            <a:srgbClr val="000000"/>
                          </a:solidFill>
                          <a:effectLst/>
                          <a:latin typeface="Calibri" panose="020F0502020204030204" pitchFamily="34" charset="0"/>
                        </a:rPr>
                        <a:t>85</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11"/>
                  </a:ext>
                </a:extLst>
              </a:tr>
              <a:tr h="340097">
                <a:tc>
                  <a:txBody>
                    <a:bodyPr/>
                    <a:lstStyle/>
                    <a:p>
                      <a:pPr algn="l" fontAlgn="b"/>
                      <a:r>
                        <a:rPr lang="fi-FI" sz="2000" b="0" i="0" u="none" strike="noStrike">
                          <a:solidFill>
                            <a:srgbClr val="000000"/>
                          </a:solidFill>
                          <a:effectLst/>
                          <a:latin typeface="Calibri" panose="020F0502020204030204" pitchFamily="34" charset="0"/>
                        </a:rPr>
                        <a:t>Pienhankkeena toteutettava ympäristö- ja ilmastoinvestointi</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r" fontAlgn="b"/>
                      <a:r>
                        <a:rPr lang="fi-FI" sz="2000" b="0" i="0" u="none" strike="noStrike">
                          <a:solidFill>
                            <a:srgbClr val="000000"/>
                          </a:solidFill>
                          <a:effectLst/>
                          <a:latin typeface="Calibri" panose="020F0502020204030204" pitchFamily="34" charset="0"/>
                        </a:rPr>
                        <a:t>86</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12"/>
                  </a:ext>
                </a:extLst>
              </a:tr>
              <a:tr h="340097">
                <a:tc>
                  <a:txBody>
                    <a:bodyPr/>
                    <a:lstStyle/>
                    <a:p>
                      <a:pPr algn="l" fontAlgn="b"/>
                      <a:r>
                        <a:rPr lang="fi-FI" sz="2000" b="0" i="0" u="none" strike="noStrike">
                          <a:solidFill>
                            <a:srgbClr val="000000"/>
                          </a:solidFill>
                          <a:effectLst/>
                          <a:latin typeface="Calibri" panose="020F0502020204030204" pitchFamily="34" charset="0"/>
                        </a:rPr>
                        <a:t>Koulutushanke</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b"/>
                      <a:r>
                        <a:rPr lang="fi-FI" sz="2000" b="0" i="0" u="none" strike="noStrike">
                          <a:solidFill>
                            <a:srgbClr val="000000"/>
                          </a:solidFill>
                          <a:effectLst/>
                          <a:latin typeface="Calibri" panose="020F0502020204030204" pitchFamily="34" charset="0"/>
                        </a:rPr>
                        <a:t>86</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13"/>
                  </a:ext>
                </a:extLst>
              </a:tr>
              <a:tr h="340097">
                <a:tc>
                  <a:txBody>
                    <a:bodyPr/>
                    <a:lstStyle/>
                    <a:p>
                      <a:pPr algn="l" fontAlgn="b"/>
                      <a:r>
                        <a:rPr lang="fi-FI" sz="2000" b="0" i="0" u="none" strike="noStrike">
                          <a:solidFill>
                            <a:srgbClr val="000000"/>
                          </a:solidFill>
                          <a:effectLst/>
                          <a:latin typeface="Calibri" panose="020F0502020204030204" pitchFamily="34" charset="0"/>
                        </a:rPr>
                        <a:t>Maaseudun toimintaympäristön kehittämisen investoinnit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r" fontAlgn="b"/>
                      <a:r>
                        <a:rPr lang="fi-FI" sz="2000" b="0" i="0" u="none" strike="noStrike">
                          <a:solidFill>
                            <a:srgbClr val="000000"/>
                          </a:solidFill>
                          <a:effectLst/>
                          <a:latin typeface="Calibri" panose="020F0502020204030204" pitchFamily="34" charset="0"/>
                        </a:rPr>
                        <a:t>97</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14"/>
                  </a:ext>
                </a:extLst>
              </a:tr>
              <a:tr h="340097">
                <a:tc>
                  <a:txBody>
                    <a:bodyPr/>
                    <a:lstStyle/>
                    <a:p>
                      <a:pPr algn="l" fontAlgn="b"/>
                      <a:r>
                        <a:rPr lang="fi-FI" sz="2000" b="0" i="0" u="none" strike="noStrike">
                          <a:solidFill>
                            <a:srgbClr val="000000"/>
                          </a:solidFill>
                          <a:effectLst/>
                          <a:latin typeface="Calibri" panose="020F0502020204030204" pitchFamily="34" charset="0"/>
                        </a:rPr>
                        <a:t>Luonnonvarayhteistyöhankkeet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b"/>
                      <a:r>
                        <a:rPr lang="fi-FI" sz="2000" b="0" i="0" u="none" strike="noStrike">
                          <a:solidFill>
                            <a:srgbClr val="000000"/>
                          </a:solidFill>
                          <a:effectLst/>
                          <a:latin typeface="Calibri" panose="020F0502020204030204" pitchFamily="34" charset="0"/>
                        </a:rPr>
                        <a:t>103</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extLst>
                  <a:ext uri="{0D108BD9-81ED-4DB2-BD59-A6C34878D82A}">
                    <a16:rowId xmlns:a16="http://schemas.microsoft.com/office/drawing/2014/main" val="10015"/>
                  </a:ext>
                </a:extLst>
              </a:tr>
              <a:tr h="340097">
                <a:tc>
                  <a:txBody>
                    <a:bodyPr/>
                    <a:lstStyle/>
                    <a:p>
                      <a:pPr algn="l" fontAlgn="b"/>
                      <a:r>
                        <a:rPr lang="fi-FI" sz="2000" b="0" i="0" u="none" strike="noStrike">
                          <a:solidFill>
                            <a:srgbClr val="000000"/>
                          </a:solidFill>
                          <a:effectLst/>
                          <a:latin typeface="Calibri" panose="020F0502020204030204" pitchFamily="34" charset="0"/>
                        </a:rPr>
                        <a:t>Yleishyödylliset ilmastoinvestoinnit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tc>
                  <a:txBody>
                    <a:bodyPr/>
                    <a:lstStyle/>
                    <a:p>
                      <a:pPr algn="r" fontAlgn="b"/>
                      <a:r>
                        <a:rPr lang="fi-FI" sz="2000" b="0" i="0" u="none" strike="noStrike">
                          <a:solidFill>
                            <a:srgbClr val="000000"/>
                          </a:solidFill>
                          <a:effectLst/>
                          <a:latin typeface="Calibri" panose="020F0502020204030204" pitchFamily="34" charset="0"/>
                        </a:rPr>
                        <a:t>106</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0016"/>
                  </a:ext>
                </a:extLst>
              </a:tr>
              <a:tr h="340097">
                <a:tc>
                  <a:txBody>
                    <a:bodyPr/>
                    <a:lstStyle/>
                    <a:p>
                      <a:pPr algn="l" fontAlgn="b"/>
                      <a:r>
                        <a:rPr lang="fi-FI" sz="2000" b="0" i="0" u="none" strike="noStrike" dirty="0">
                          <a:solidFill>
                            <a:srgbClr val="000000"/>
                          </a:solidFill>
                          <a:effectLst/>
                          <a:latin typeface="Calibri" panose="020F0502020204030204" pitchFamily="34" charset="0"/>
                        </a:rPr>
                        <a:t>Ilmastoyhteistyöhankkeet</a:t>
                      </a:r>
                    </a:p>
                  </a:txBody>
                  <a:tcPr marL="7620" marR="7620" marT="76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r" fontAlgn="b"/>
                      <a:r>
                        <a:rPr lang="fi-FI" sz="2000" b="0" i="0" u="none" strike="noStrike" dirty="0">
                          <a:solidFill>
                            <a:srgbClr val="000000"/>
                          </a:solidFill>
                          <a:effectLst/>
                          <a:latin typeface="Calibri" panose="020F0502020204030204" pitchFamily="34" charset="0"/>
                        </a:rPr>
                        <a:t>108</a:t>
                      </a:r>
                    </a:p>
                  </a:txBody>
                  <a:tcPr marL="7620" marR="7620" marT="76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8E4BC"/>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9E21AA2-CD39-07CB-5BE2-C1A1A2CBC793}"/>
              </a:ext>
            </a:extLst>
          </p:cNvPr>
          <p:cNvSpPr>
            <a:spLocks noGrp="1"/>
          </p:cNvSpPr>
          <p:nvPr>
            <p:ph type="sldNum" sz="quarter" idx="10"/>
          </p:nvPr>
        </p:nvSpPr>
        <p:spPr/>
        <p:txBody>
          <a:bodyPr/>
          <a:lstStyle/>
          <a:p>
            <a:pPr>
              <a:defRPr/>
            </a:pPr>
            <a:fld id="{8205E837-60EE-4840-A1FD-E643AB49F674}" type="slidenum">
              <a:rPr lang="fi-FI" smtClean="0"/>
              <a:pPr>
                <a:defRPr/>
              </a:pPr>
              <a:t>26</a:t>
            </a:fld>
            <a:endParaRPr lang="fi-FI" dirty="0"/>
          </a:p>
        </p:txBody>
      </p:sp>
      <p:graphicFrame>
        <p:nvGraphicFramePr>
          <p:cNvPr id="4" name="Taulukko 3">
            <a:extLst>
              <a:ext uri="{FF2B5EF4-FFF2-40B4-BE49-F238E27FC236}">
                <a16:creationId xmlns:a16="http://schemas.microsoft.com/office/drawing/2014/main" id="{9C27F47D-1155-A30A-D9E7-6C3CD4242DCD}"/>
              </a:ext>
            </a:extLst>
          </p:cNvPr>
          <p:cNvGraphicFramePr>
            <a:graphicFrameLocks noGrp="1"/>
          </p:cNvGraphicFramePr>
          <p:nvPr>
            <p:extLst>
              <p:ext uri="{D42A27DB-BD31-4B8C-83A1-F6EECF244321}">
                <p14:modId xmlns:p14="http://schemas.microsoft.com/office/powerpoint/2010/main" val="3463894867"/>
              </p:ext>
            </p:extLst>
          </p:nvPr>
        </p:nvGraphicFramePr>
        <p:xfrm>
          <a:off x="112143" y="342900"/>
          <a:ext cx="11990718" cy="6172200"/>
        </p:xfrm>
        <a:graphic>
          <a:graphicData uri="http://schemas.openxmlformats.org/drawingml/2006/table">
            <a:tbl>
              <a:tblPr/>
              <a:tblGrid>
                <a:gridCol w="7289693">
                  <a:extLst>
                    <a:ext uri="{9D8B030D-6E8A-4147-A177-3AD203B41FA5}">
                      <a16:colId xmlns:a16="http://schemas.microsoft.com/office/drawing/2014/main" val="20000"/>
                    </a:ext>
                  </a:extLst>
                </a:gridCol>
                <a:gridCol w="4701025">
                  <a:extLst>
                    <a:ext uri="{9D8B030D-6E8A-4147-A177-3AD203B41FA5}">
                      <a16:colId xmlns:a16="http://schemas.microsoft.com/office/drawing/2014/main" val="20001"/>
                    </a:ext>
                  </a:extLst>
                </a:gridCol>
              </a:tblGrid>
              <a:tr h="481820">
                <a:tc>
                  <a:txBody>
                    <a:bodyPr/>
                    <a:lstStyle/>
                    <a:p>
                      <a:pPr algn="l" fontAlgn="b"/>
                      <a:r>
                        <a:rPr lang="fi-FI" sz="2000" b="1" i="0" u="none" strike="noStrike" dirty="0">
                          <a:solidFill>
                            <a:srgbClr val="FFFFFF"/>
                          </a:solidFill>
                          <a:effectLst/>
                          <a:latin typeface="Calibri" panose="020F0502020204030204" pitchFamily="34" charset="0"/>
                        </a:rPr>
                        <a:t>Riviotsikot</a:t>
                      </a:r>
                    </a:p>
                  </a:txBody>
                  <a:tcPr marL="7620" marR="7620" marT="762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fi-FI" sz="2000" b="1" i="0" u="none" strike="noStrike" dirty="0">
                          <a:solidFill>
                            <a:srgbClr val="FFFFFF"/>
                          </a:solidFill>
                          <a:effectLst/>
                          <a:latin typeface="Calibri" panose="020F0502020204030204" pitchFamily="34" charset="0"/>
                        </a:rPr>
                        <a:t>Summa  / Md käsittelyaika yht. sis. </a:t>
                      </a:r>
                      <a:r>
                        <a:rPr lang="fi-FI" sz="2000" b="1" i="0" u="none" strike="noStrike" dirty="0" err="1">
                          <a:solidFill>
                            <a:srgbClr val="FFFFFF"/>
                          </a:solidFill>
                          <a:effectLst/>
                          <a:latin typeface="Calibri" panose="020F0502020204030204" pitchFamily="34" charset="0"/>
                        </a:rPr>
                        <a:t>täyd.aika</a:t>
                      </a:r>
                      <a:r>
                        <a:rPr lang="fi-FI" sz="2000" b="1" i="0" u="none" strike="noStrike" dirty="0">
                          <a:solidFill>
                            <a:srgbClr val="FFFFFF"/>
                          </a:solidFill>
                          <a:effectLst/>
                          <a:latin typeface="Calibri" panose="020F0502020204030204" pitchFamily="34" charset="0"/>
                        </a:rPr>
                        <a:t> (pv)</a:t>
                      </a:r>
                    </a:p>
                  </a:txBody>
                  <a:tcPr marL="7620" marR="7620" marT="762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56241">
                <a:tc>
                  <a:txBody>
                    <a:bodyPr/>
                    <a:lstStyle/>
                    <a:p>
                      <a:pPr algn="l" fontAlgn="b"/>
                      <a:r>
                        <a:rPr lang="fi-FI" sz="2000" b="0" i="0" u="none" strike="noStrike">
                          <a:solidFill>
                            <a:srgbClr val="000000"/>
                          </a:solidFill>
                          <a:effectLst/>
                          <a:latin typeface="Calibri" panose="020F0502020204030204" pitchFamily="34" charset="0"/>
                        </a:rPr>
                        <a:t>Yritystoiminnan kokeilu</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i-FI" sz="2000" b="0" i="0" u="none" strike="noStrike" dirty="0">
                          <a:solidFill>
                            <a:srgbClr val="000000"/>
                          </a:solidFill>
                          <a:effectLst/>
                          <a:latin typeface="Calibri" panose="020F0502020204030204" pitchFamily="34" charset="0"/>
                        </a:rPr>
                        <a:t>                                                                                       55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56241">
                <a:tc>
                  <a:txBody>
                    <a:bodyPr/>
                    <a:lstStyle/>
                    <a:p>
                      <a:pPr algn="l" fontAlgn="b"/>
                      <a:r>
                        <a:rPr lang="fi-FI" sz="2000" b="0" i="0" u="none" strike="noStrike">
                          <a:solidFill>
                            <a:srgbClr val="000000"/>
                          </a:solidFill>
                          <a:effectLst/>
                          <a:latin typeface="Calibri" panose="020F0502020204030204" pitchFamily="34" charset="0"/>
                        </a:rPr>
                        <a:t>Tuki omistajanvaihdoksen suunnitteluun</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i-FI" sz="2000" b="0" i="0" u="none" strike="noStrike" dirty="0">
                          <a:solidFill>
                            <a:srgbClr val="000000"/>
                          </a:solidFill>
                          <a:effectLst/>
                          <a:latin typeface="Calibri" panose="020F0502020204030204" pitchFamily="34" charset="0"/>
                        </a:rPr>
                        <a:t>                                                                                       57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556241">
                <a:tc>
                  <a:txBody>
                    <a:bodyPr/>
                    <a:lstStyle/>
                    <a:p>
                      <a:pPr algn="l" fontAlgn="b"/>
                      <a:r>
                        <a:rPr lang="fi-FI" sz="2000" b="0" i="0" u="none" strike="noStrike">
                          <a:solidFill>
                            <a:srgbClr val="000000"/>
                          </a:solidFill>
                          <a:effectLst/>
                          <a:latin typeface="Calibri" panose="020F0502020204030204" pitchFamily="34" charset="0"/>
                        </a:rPr>
                        <a:t>Yritystoiminnan suunnittelu</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i-FI" sz="2000" b="0" i="0" u="none" strike="noStrike" dirty="0">
                          <a:solidFill>
                            <a:srgbClr val="000000"/>
                          </a:solidFill>
                          <a:effectLst/>
                          <a:latin typeface="Calibri" panose="020F0502020204030204" pitchFamily="34" charset="0"/>
                        </a:rPr>
                        <a:t>                                                                                       58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556241">
                <a:tc>
                  <a:txBody>
                    <a:bodyPr/>
                    <a:lstStyle/>
                    <a:p>
                      <a:pPr algn="l" fontAlgn="b"/>
                      <a:r>
                        <a:rPr lang="fi-FI" sz="2000" b="0" i="0" u="none" strike="noStrike">
                          <a:solidFill>
                            <a:srgbClr val="000000"/>
                          </a:solidFill>
                          <a:effectLst/>
                          <a:latin typeface="Calibri" panose="020F0502020204030204" pitchFamily="34" charset="0"/>
                        </a:rPr>
                        <a:t>Vakiintuneen yritystoiminnan kehittäminen</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i-FI" sz="2000" b="0" i="0" u="none" strike="noStrike" dirty="0">
                          <a:solidFill>
                            <a:srgbClr val="000000"/>
                          </a:solidFill>
                          <a:effectLst/>
                          <a:latin typeface="Calibri" panose="020F0502020204030204" pitchFamily="34" charset="0"/>
                        </a:rPr>
                        <a:t>                                                                                       73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556241">
                <a:tc>
                  <a:txBody>
                    <a:bodyPr/>
                    <a:lstStyle/>
                    <a:p>
                      <a:pPr algn="l" fontAlgn="b"/>
                      <a:r>
                        <a:rPr lang="fi-FI" sz="2000" b="0" i="0" u="none" strike="noStrike">
                          <a:solidFill>
                            <a:srgbClr val="000000"/>
                          </a:solidFill>
                          <a:effectLst/>
                          <a:latin typeface="Calibri" panose="020F0502020204030204" pitchFamily="34" charset="0"/>
                        </a:rPr>
                        <a:t>Osa-aikaisen yritystoiminnan käynnistäminen</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i-FI" sz="2000" b="0" i="0" u="none" strike="noStrike" dirty="0">
                          <a:solidFill>
                            <a:srgbClr val="000000"/>
                          </a:solidFill>
                          <a:effectLst/>
                          <a:latin typeface="Calibri" panose="020F0502020204030204" pitchFamily="34" charset="0"/>
                        </a:rPr>
                        <a:t>                                                                                       80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56241">
                <a:tc>
                  <a:txBody>
                    <a:bodyPr/>
                    <a:lstStyle/>
                    <a:p>
                      <a:pPr algn="l" fontAlgn="b"/>
                      <a:r>
                        <a:rPr lang="fi-FI" sz="2000" b="0" i="0" u="none" strike="noStrike">
                          <a:solidFill>
                            <a:srgbClr val="000000"/>
                          </a:solidFill>
                          <a:effectLst/>
                          <a:latin typeface="Calibri" panose="020F0502020204030204" pitchFamily="34" charset="0"/>
                        </a:rPr>
                        <a:t>Mikroyritysten ja monialaisten maatilojen investoinnit</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i-FI" sz="2000" b="0" i="0" u="none" strike="noStrike" dirty="0">
                          <a:solidFill>
                            <a:srgbClr val="000000"/>
                          </a:solidFill>
                          <a:effectLst/>
                          <a:latin typeface="Calibri" panose="020F0502020204030204" pitchFamily="34" charset="0"/>
                        </a:rPr>
                        <a:t>                                                                                       84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556241">
                <a:tc>
                  <a:txBody>
                    <a:bodyPr/>
                    <a:lstStyle/>
                    <a:p>
                      <a:pPr algn="l" fontAlgn="b"/>
                      <a:r>
                        <a:rPr lang="fi-FI" sz="2000" b="0" i="0" u="none" strike="noStrike">
                          <a:solidFill>
                            <a:srgbClr val="000000"/>
                          </a:solidFill>
                          <a:effectLst/>
                          <a:latin typeface="Calibri" panose="020F0502020204030204" pitchFamily="34" charset="0"/>
                        </a:rPr>
                        <a:t>Kehittämistoimenpiteen valmistelu</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fi-FI" sz="2000" b="0" i="0" u="none" strike="noStrike" dirty="0">
                          <a:solidFill>
                            <a:srgbClr val="000000"/>
                          </a:solidFill>
                          <a:effectLst/>
                          <a:latin typeface="Calibri" panose="020F0502020204030204" pitchFamily="34" charset="0"/>
                        </a:rPr>
                        <a:t>                                                                                       87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7"/>
                  </a:ext>
                </a:extLst>
              </a:tr>
              <a:tr h="556241">
                <a:tc>
                  <a:txBody>
                    <a:bodyPr/>
                    <a:lstStyle/>
                    <a:p>
                      <a:pPr algn="l" fontAlgn="b"/>
                      <a:r>
                        <a:rPr lang="fi-FI" sz="2000" b="0" i="0" u="none" strike="noStrike">
                          <a:solidFill>
                            <a:srgbClr val="000000"/>
                          </a:solidFill>
                          <a:effectLst/>
                          <a:latin typeface="Calibri" panose="020F0502020204030204" pitchFamily="34" charset="0"/>
                        </a:rPr>
                        <a:t>Päätoimisen yritystoiminnan käynnistäminen</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fi-FI" sz="2000" b="0" i="0" u="none" strike="noStrike" dirty="0">
                          <a:solidFill>
                            <a:srgbClr val="000000"/>
                          </a:solidFill>
                          <a:effectLst/>
                          <a:latin typeface="Calibri" panose="020F0502020204030204" pitchFamily="34" charset="0"/>
                        </a:rPr>
                        <a:t>                                                                                       87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556241">
                <a:tc>
                  <a:txBody>
                    <a:bodyPr/>
                    <a:lstStyle/>
                    <a:p>
                      <a:pPr algn="l" fontAlgn="b"/>
                      <a:r>
                        <a:rPr lang="fi-FI" sz="2000" b="0" i="0" u="none" strike="noStrike">
                          <a:solidFill>
                            <a:srgbClr val="000000"/>
                          </a:solidFill>
                          <a:effectLst/>
                          <a:latin typeface="Calibri" panose="020F0502020204030204" pitchFamily="34" charset="0"/>
                        </a:rPr>
                        <a:t>Maatalouden kokeilutuki</a:t>
                      </a:r>
                    </a:p>
                  </a:txBody>
                  <a:tcPr marL="7620" marR="7620" marT="762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r" fontAlgn="b"/>
                      <a:r>
                        <a:rPr lang="fi-FI" sz="2000" b="0" i="0" u="none" strike="noStrike" dirty="0">
                          <a:solidFill>
                            <a:srgbClr val="000000"/>
                          </a:solidFill>
                          <a:effectLst/>
                          <a:latin typeface="Calibri" panose="020F0502020204030204" pitchFamily="34" charset="0"/>
                        </a:rPr>
                        <a:t>                                                                                       89 </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8CCE4"/>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Kuva 4">
            <a:extLst>
              <a:ext uri="{FF2B5EF4-FFF2-40B4-BE49-F238E27FC236}">
                <a16:creationId xmlns:a16="http://schemas.microsoft.com/office/drawing/2014/main" id="{FBDF3909-BA5C-3467-5C6D-8C540F90D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5870575"/>
            <a:ext cx="3048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n numeron paikkamerkki 2">
            <a:extLst>
              <a:ext uri="{FF2B5EF4-FFF2-40B4-BE49-F238E27FC236}">
                <a16:creationId xmlns:a16="http://schemas.microsoft.com/office/drawing/2014/main" id="{9D79632D-AA16-B846-AC4D-DAF00F4FA389}"/>
              </a:ext>
            </a:extLst>
          </p:cNvPr>
          <p:cNvSpPr>
            <a:spLocks noGrp="1"/>
          </p:cNvSpPr>
          <p:nvPr>
            <p:ph type="sldNum" sz="quarter" idx="12"/>
          </p:nvPr>
        </p:nvSpPr>
        <p:spPr/>
        <p:txBody>
          <a:bodyPr/>
          <a:lstStyle/>
          <a:p>
            <a:pPr>
              <a:defRPr/>
            </a:pPr>
            <a:fld id="{5A5BE674-577F-484D-AEA4-00F7056CEF5F}" type="slidenum">
              <a:rPr lang="fi-FI"/>
              <a:pPr>
                <a:defRPr/>
              </a:pPr>
              <a:t>27</a:t>
            </a:fld>
            <a:endParaRPr lang="fi-FI"/>
          </a:p>
        </p:txBody>
      </p:sp>
      <p:graphicFrame>
        <p:nvGraphicFramePr>
          <p:cNvPr id="2" name="Kaavio 1">
            <a:extLst>
              <a:ext uri="{FF2B5EF4-FFF2-40B4-BE49-F238E27FC236}">
                <a16:creationId xmlns:a16="http://schemas.microsoft.com/office/drawing/2014/main" id="{79A3EF93-72B2-D3B6-9B9C-5255C96B3E7A}"/>
              </a:ext>
            </a:extLst>
          </p:cNvPr>
          <p:cNvGraphicFramePr>
            <a:graphicFrameLocks/>
          </p:cNvGraphicFramePr>
          <p:nvPr>
            <p:extLst>
              <p:ext uri="{D42A27DB-BD31-4B8C-83A1-F6EECF244321}">
                <p14:modId xmlns:p14="http://schemas.microsoft.com/office/powerpoint/2010/main" val="3764984755"/>
              </p:ext>
            </p:extLst>
          </p:nvPr>
        </p:nvGraphicFramePr>
        <p:xfrm>
          <a:off x="-76200" y="50800"/>
          <a:ext cx="12192000" cy="6982459"/>
        </p:xfrm>
        <a:graphic>
          <a:graphicData uri="http://schemas.openxmlformats.org/drawingml/2006/chart">
            <c:chart xmlns:c="http://schemas.openxmlformats.org/drawingml/2006/chart" xmlns:r="http://schemas.openxmlformats.org/officeDocument/2006/relationships" r:id="rId4"/>
          </a:graphicData>
        </a:graphic>
      </p:graphicFrame>
      <p:sp>
        <p:nvSpPr>
          <p:cNvPr id="84997" name="Otsikko 1">
            <a:extLst>
              <a:ext uri="{FF2B5EF4-FFF2-40B4-BE49-F238E27FC236}">
                <a16:creationId xmlns:a16="http://schemas.microsoft.com/office/drawing/2014/main" id="{5521B131-9735-3381-93B4-FF107EA440C2}"/>
              </a:ext>
            </a:extLst>
          </p:cNvPr>
          <p:cNvSpPr>
            <a:spLocks noGrp="1" noChangeArrowheads="1"/>
          </p:cNvSpPr>
          <p:nvPr>
            <p:ph type="title"/>
          </p:nvPr>
        </p:nvSpPr>
        <p:spPr>
          <a:xfrm>
            <a:off x="719138" y="225425"/>
            <a:ext cx="10491787" cy="574675"/>
          </a:xfrm>
        </p:spPr>
        <p:txBody>
          <a:bodyPr/>
          <a:lstStyle/>
          <a:p>
            <a:r>
              <a:rPr lang="fi-FI" altLang="fi-FI" dirty="0"/>
              <a:t>Hanketukien kokonaiskäsittelyaika ELY-alueittain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Kuva 4">
            <a:extLst>
              <a:ext uri="{FF2B5EF4-FFF2-40B4-BE49-F238E27FC236}">
                <a16:creationId xmlns:a16="http://schemas.microsoft.com/office/drawing/2014/main" id="{EAFD4ACE-96EE-21FA-8426-4A7ACD398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5870575"/>
            <a:ext cx="3048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7043" name="Kaavio 1">
            <a:extLst>
              <a:ext uri="{FF2B5EF4-FFF2-40B4-BE49-F238E27FC236}">
                <a16:creationId xmlns:a16="http://schemas.microsoft.com/office/drawing/2014/main" id="{2A7E900D-7107-380F-C331-3CB29BBCCA6F}"/>
              </a:ext>
            </a:extLst>
          </p:cNvPr>
          <p:cNvGraphicFramePr>
            <a:graphicFrameLocks/>
          </p:cNvGraphicFramePr>
          <p:nvPr/>
        </p:nvGraphicFramePr>
        <p:xfrm>
          <a:off x="-50800" y="0"/>
          <a:ext cx="12390438" cy="6858000"/>
        </p:xfrm>
        <a:graphic>
          <a:graphicData uri="http://schemas.openxmlformats.org/presentationml/2006/ole">
            <mc:AlternateContent xmlns:mc="http://schemas.openxmlformats.org/markup-compatibility/2006">
              <mc:Choice xmlns:v="urn:schemas-microsoft-com:vml" Requires="v">
                <p:oleObj name="Chart" r:id="rId4" imgW="12400339" imgH="6858594" progId="Excel.Chart.8">
                  <p:embed/>
                </p:oleObj>
              </mc:Choice>
              <mc:Fallback>
                <p:oleObj name="Chart" r:id="rId4" imgW="12400339" imgH="6858594" progId="Excel.Chart.8">
                  <p:embed/>
                  <p:pic>
                    <p:nvPicPr>
                      <p:cNvPr id="0" name="Kaavio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0"/>
                        <a:ext cx="12390438"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an numeron paikkamerkki 2">
            <a:extLst>
              <a:ext uri="{FF2B5EF4-FFF2-40B4-BE49-F238E27FC236}">
                <a16:creationId xmlns:a16="http://schemas.microsoft.com/office/drawing/2014/main" id="{51F73149-0735-09BA-A349-282882F474A6}"/>
              </a:ext>
            </a:extLst>
          </p:cNvPr>
          <p:cNvSpPr>
            <a:spLocks noGrp="1"/>
          </p:cNvSpPr>
          <p:nvPr>
            <p:ph type="sldNum" sz="quarter" idx="12"/>
          </p:nvPr>
        </p:nvSpPr>
        <p:spPr/>
        <p:txBody>
          <a:bodyPr/>
          <a:lstStyle/>
          <a:p>
            <a:pPr>
              <a:defRPr/>
            </a:pPr>
            <a:fld id="{CC4E89B7-373B-497D-973C-1CF53BBA67AA}" type="slidenum">
              <a:rPr lang="fi-FI"/>
              <a:pPr>
                <a:defRPr/>
              </a:pPr>
              <a:t>28</a:t>
            </a:fld>
            <a:endParaRPr lang="fi-FI"/>
          </a:p>
        </p:txBody>
      </p:sp>
      <p:sp>
        <p:nvSpPr>
          <p:cNvPr id="87045" name="Otsikko 1">
            <a:extLst>
              <a:ext uri="{FF2B5EF4-FFF2-40B4-BE49-F238E27FC236}">
                <a16:creationId xmlns:a16="http://schemas.microsoft.com/office/drawing/2014/main" id="{90F98ED9-8674-46D5-A728-88A569358252}"/>
              </a:ext>
            </a:extLst>
          </p:cNvPr>
          <p:cNvSpPr>
            <a:spLocks noGrp="1" noChangeArrowheads="1"/>
          </p:cNvSpPr>
          <p:nvPr>
            <p:ph type="title"/>
          </p:nvPr>
        </p:nvSpPr>
        <p:spPr>
          <a:xfrm>
            <a:off x="719138" y="225425"/>
            <a:ext cx="10015537" cy="574675"/>
          </a:xfrm>
        </p:spPr>
        <p:txBody>
          <a:bodyPr/>
          <a:lstStyle/>
          <a:p>
            <a:r>
              <a:rPr lang="fi-FI" altLang="fi-FI" dirty="0"/>
              <a:t>Yritystukien kokonaiskäsittelyaika ELY-alueittain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Kuva 4">
            <a:extLst>
              <a:ext uri="{FF2B5EF4-FFF2-40B4-BE49-F238E27FC236}">
                <a16:creationId xmlns:a16="http://schemas.microsoft.com/office/drawing/2014/main" id="{FD1972E7-510C-A2CD-635B-B9AFAF92F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5870575"/>
            <a:ext cx="3048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n numeron paikkamerkki 2">
            <a:extLst>
              <a:ext uri="{FF2B5EF4-FFF2-40B4-BE49-F238E27FC236}">
                <a16:creationId xmlns:a16="http://schemas.microsoft.com/office/drawing/2014/main" id="{DDECE8D2-15AC-981E-7802-FC72663DA71A}"/>
              </a:ext>
            </a:extLst>
          </p:cNvPr>
          <p:cNvSpPr>
            <a:spLocks noGrp="1"/>
          </p:cNvSpPr>
          <p:nvPr>
            <p:ph type="sldNum" sz="quarter" idx="12"/>
          </p:nvPr>
        </p:nvSpPr>
        <p:spPr/>
        <p:txBody>
          <a:bodyPr/>
          <a:lstStyle/>
          <a:p>
            <a:pPr>
              <a:defRPr/>
            </a:pPr>
            <a:fld id="{EAD05516-FFC3-4AD4-BC08-4074DF2BD662}" type="slidenum">
              <a:rPr lang="fi-FI"/>
              <a:pPr>
                <a:defRPr/>
              </a:pPr>
              <a:t>29</a:t>
            </a:fld>
            <a:endParaRPr lang="fi-FI"/>
          </a:p>
        </p:txBody>
      </p:sp>
      <p:graphicFrame>
        <p:nvGraphicFramePr>
          <p:cNvPr id="5" name="Kaavio 4">
            <a:extLst>
              <a:ext uri="{FF2B5EF4-FFF2-40B4-BE49-F238E27FC236}">
                <a16:creationId xmlns:a16="http://schemas.microsoft.com/office/drawing/2014/main" id="{43CAA4D3-E6A1-65F0-A9A0-E3BACE526BE7}"/>
              </a:ext>
            </a:extLst>
          </p:cNvPr>
          <p:cNvGraphicFramePr>
            <a:graphicFrameLocks/>
          </p:cNvGraphicFramePr>
          <p:nvPr/>
        </p:nvGraphicFramePr>
        <p:xfrm>
          <a:off x="76200" y="101600"/>
          <a:ext cx="12039600" cy="6756400"/>
        </p:xfrm>
        <a:graphic>
          <a:graphicData uri="http://schemas.openxmlformats.org/drawingml/2006/chart">
            <c:chart xmlns:c="http://schemas.openxmlformats.org/drawingml/2006/chart" xmlns:r="http://schemas.openxmlformats.org/officeDocument/2006/relationships" r:id="rId4"/>
          </a:graphicData>
        </a:graphic>
      </p:graphicFrame>
      <p:sp>
        <p:nvSpPr>
          <p:cNvPr id="89093" name="Otsikko 1">
            <a:extLst>
              <a:ext uri="{FF2B5EF4-FFF2-40B4-BE49-F238E27FC236}">
                <a16:creationId xmlns:a16="http://schemas.microsoft.com/office/drawing/2014/main" id="{CC5A1769-1B35-2FDF-C489-F652D3081375}"/>
              </a:ext>
            </a:extLst>
          </p:cNvPr>
          <p:cNvSpPr>
            <a:spLocks noGrp="1" noChangeArrowheads="1"/>
          </p:cNvSpPr>
          <p:nvPr>
            <p:ph type="title"/>
          </p:nvPr>
        </p:nvSpPr>
        <p:spPr>
          <a:xfrm>
            <a:off x="719138" y="225425"/>
            <a:ext cx="10975975" cy="574675"/>
          </a:xfrm>
        </p:spPr>
        <p:txBody>
          <a:bodyPr/>
          <a:lstStyle/>
          <a:p>
            <a:r>
              <a:rPr lang="fi-FI" altLang="fi-FI" dirty="0"/>
              <a:t>Hanketukien vaiheittainen käsittelyaika ELY-alueittain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tsikko 1">
            <a:extLst>
              <a:ext uri="{FF2B5EF4-FFF2-40B4-BE49-F238E27FC236}">
                <a16:creationId xmlns:a16="http://schemas.microsoft.com/office/drawing/2014/main" id="{6A6D2A18-C0B8-9CF5-2829-9ECEAD862190}"/>
              </a:ext>
            </a:extLst>
          </p:cNvPr>
          <p:cNvSpPr>
            <a:spLocks noGrp="1" noChangeArrowheads="1"/>
          </p:cNvSpPr>
          <p:nvPr>
            <p:ph type="title"/>
          </p:nvPr>
        </p:nvSpPr>
        <p:spPr>
          <a:xfrm>
            <a:off x="720725" y="720725"/>
            <a:ext cx="11045825" cy="574675"/>
          </a:xfrm>
        </p:spPr>
        <p:txBody>
          <a:bodyPr/>
          <a:lstStyle/>
          <a:p>
            <a:pPr eaLnBrk="1" hangingPunct="1"/>
            <a:r>
              <a:rPr lang="fi-FI" altLang="fi-FI"/>
              <a:t>Hyväksytyn tukipäätöksen saaneet hankkeet</a:t>
            </a:r>
          </a:p>
        </p:txBody>
      </p:sp>
      <p:sp>
        <p:nvSpPr>
          <p:cNvPr id="3" name="Sisällön paikkamerkki 2">
            <a:extLst>
              <a:ext uri="{FF2B5EF4-FFF2-40B4-BE49-F238E27FC236}">
                <a16:creationId xmlns:a16="http://schemas.microsoft.com/office/drawing/2014/main" id="{E66D8301-304C-F157-2130-A6EA03FF6477}"/>
              </a:ext>
            </a:extLst>
          </p:cNvPr>
          <p:cNvSpPr>
            <a:spLocks noGrp="1"/>
          </p:cNvSpPr>
          <p:nvPr>
            <p:ph sz="quarter" idx="23"/>
          </p:nvPr>
        </p:nvSpPr>
        <p:spPr>
          <a:xfrm>
            <a:off x="719999" y="1439999"/>
            <a:ext cx="9768169" cy="4545165"/>
          </a:xfrm>
        </p:spPr>
        <p:txBody>
          <a:bodyPr numCol="2" rtlCol="0">
            <a:noAutofit/>
          </a:bodyPr>
          <a:lstStyle/>
          <a:p>
            <a:pPr marL="0" indent="0" eaLnBrk="1" fontAlgn="auto" hangingPunct="1">
              <a:spcAft>
                <a:spcPts val="0"/>
              </a:spcAft>
              <a:buFont typeface="Arial" panose="020B0604020202020204" pitchFamily="34" charset="0"/>
              <a:buNone/>
              <a:defRPr/>
            </a:pPr>
            <a:r>
              <a:rPr lang="fi-FI" dirty="0">
                <a:solidFill>
                  <a:srgbClr val="00B050"/>
                </a:solidFill>
              </a:rPr>
              <a:t>Hanketuet, yhteensä 2 960 </a:t>
            </a:r>
          </a:p>
          <a:p>
            <a:pPr lvl="1" eaLnBrk="1" fontAlgn="auto" hangingPunct="1">
              <a:spcAft>
                <a:spcPts val="0"/>
              </a:spcAft>
              <a:defRPr/>
            </a:pPr>
            <a:r>
              <a:rPr lang="fi-FI" dirty="0"/>
              <a:t>Keväällä 2 160</a:t>
            </a:r>
          </a:p>
          <a:p>
            <a:pPr lvl="1" eaLnBrk="1" fontAlgn="auto" hangingPunct="1">
              <a:spcAft>
                <a:spcPts val="0"/>
              </a:spcAft>
              <a:defRPr/>
            </a:pPr>
            <a:r>
              <a:rPr lang="fi-FI" dirty="0"/>
              <a:t>Päätöksistä 44 % vuoden 2025 päätöksiä</a:t>
            </a:r>
          </a:p>
          <a:p>
            <a:pPr lvl="1" eaLnBrk="1" fontAlgn="auto" hangingPunct="1">
              <a:spcAft>
                <a:spcPts val="0"/>
              </a:spcAft>
              <a:defRPr/>
            </a:pPr>
            <a:r>
              <a:rPr lang="fi-FI" dirty="0">
                <a:solidFill>
                  <a:srgbClr val="00B050"/>
                </a:solidFill>
              </a:rPr>
              <a:t>Keskiarvo per </a:t>
            </a:r>
            <a:r>
              <a:rPr lang="fi-FI" dirty="0" err="1">
                <a:solidFill>
                  <a:srgbClr val="00B050"/>
                </a:solidFill>
              </a:rPr>
              <a:t>Leader</a:t>
            </a:r>
            <a:r>
              <a:rPr lang="fi-FI" dirty="0">
                <a:solidFill>
                  <a:srgbClr val="00B050"/>
                </a:solidFill>
              </a:rPr>
              <a:t>-ryhmä 56	</a:t>
            </a:r>
          </a:p>
          <a:p>
            <a:pPr lvl="1" eaLnBrk="1" fontAlgn="auto" hangingPunct="1">
              <a:spcAft>
                <a:spcPts val="0"/>
              </a:spcAft>
              <a:defRPr/>
            </a:pPr>
            <a:r>
              <a:rPr lang="fi-FI" dirty="0">
                <a:solidFill>
                  <a:srgbClr val="00B050"/>
                </a:solidFill>
              </a:rPr>
              <a:t>Keskiarvo per ELY-alue 197</a:t>
            </a:r>
          </a:p>
          <a:p>
            <a:pPr lvl="1" eaLnBrk="1" fontAlgn="auto" hangingPunct="1">
              <a:spcAft>
                <a:spcPts val="0"/>
              </a:spcAft>
              <a:defRPr/>
            </a:pPr>
            <a:r>
              <a:rPr lang="fi-FI" dirty="0"/>
              <a:t>Koulutushankkeet 12</a:t>
            </a:r>
          </a:p>
          <a:p>
            <a:pPr lvl="1" eaLnBrk="1" fontAlgn="auto" hangingPunct="1">
              <a:spcAft>
                <a:spcPts val="0"/>
              </a:spcAft>
              <a:defRPr/>
            </a:pPr>
            <a:r>
              <a:rPr lang="fi-FI" dirty="0"/>
              <a:t>Tiedonvälityshankkeet 68</a:t>
            </a:r>
          </a:p>
          <a:p>
            <a:pPr lvl="1" eaLnBrk="1" fontAlgn="auto" hangingPunct="1">
              <a:spcAft>
                <a:spcPts val="0"/>
              </a:spcAft>
              <a:defRPr/>
            </a:pPr>
            <a:r>
              <a:rPr lang="fi-FI" dirty="0"/>
              <a:t>Yhteistyöhankkeet 751</a:t>
            </a:r>
          </a:p>
          <a:p>
            <a:pPr lvl="1" eaLnBrk="1" fontAlgn="auto" hangingPunct="1">
              <a:spcAft>
                <a:spcPts val="0"/>
              </a:spcAft>
              <a:defRPr/>
            </a:pPr>
            <a:r>
              <a:rPr lang="fi-FI" dirty="0"/>
              <a:t>Yleishyödylliset ympäristö- ja ilmastoinvestoinnit 111</a:t>
            </a:r>
          </a:p>
          <a:p>
            <a:pPr lvl="1" eaLnBrk="1" fontAlgn="auto" hangingPunct="1">
              <a:spcAft>
                <a:spcPts val="0"/>
              </a:spcAft>
              <a:defRPr/>
            </a:pPr>
            <a:r>
              <a:rPr lang="fi-FI" dirty="0"/>
              <a:t>Maaseudun toimintaympäristön kehittämisen investoinnit 1059</a:t>
            </a:r>
          </a:p>
          <a:p>
            <a:pPr lvl="1" eaLnBrk="1" fontAlgn="auto" hangingPunct="1">
              <a:spcAft>
                <a:spcPts val="0"/>
              </a:spcAft>
              <a:defRPr/>
            </a:pPr>
            <a:r>
              <a:rPr lang="fi-FI" dirty="0"/>
              <a:t>Pienhankkeet 962</a:t>
            </a:r>
          </a:p>
          <a:p>
            <a:pPr marL="0" indent="0" eaLnBrk="1" fontAlgn="auto" hangingPunct="1">
              <a:spcAft>
                <a:spcPts val="0"/>
              </a:spcAft>
              <a:buFont typeface="Arial" panose="020B0604020202020204" pitchFamily="34" charset="0"/>
              <a:buNone/>
              <a:defRPr/>
            </a:pPr>
            <a:r>
              <a:rPr lang="fi-FI" dirty="0">
                <a:solidFill>
                  <a:schemeClr val="accent3"/>
                </a:solidFill>
              </a:rPr>
              <a:t>Yritystuet, yhteensä 3 417 </a:t>
            </a:r>
          </a:p>
          <a:p>
            <a:pPr lvl="1" eaLnBrk="1" fontAlgn="auto" hangingPunct="1">
              <a:spcAft>
                <a:spcPts val="0"/>
              </a:spcAft>
              <a:defRPr/>
            </a:pPr>
            <a:r>
              <a:rPr lang="fi-FI" dirty="0"/>
              <a:t>Keväällä 2 510</a:t>
            </a:r>
          </a:p>
          <a:p>
            <a:pPr lvl="1" eaLnBrk="1" fontAlgn="auto" hangingPunct="1">
              <a:spcAft>
                <a:spcPts val="0"/>
              </a:spcAft>
              <a:defRPr/>
            </a:pPr>
            <a:r>
              <a:rPr lang="fi-FI" dirty="0"/>
              <a:t>Päätöksistä 44 % vuoden 2025 päätöksiä</a:t>
            </a:r>
          </a:p>
          <a:p>
            <a:pPr lvl="1" eaLnBrk="1" fontAlgn="auto" hangingPunct="1">
              <a:spcAft>
                <a:spcPts val="0"/>
              </a:spcAft>
              <a:defRPr/>
            </a:pPr>
            <a:r>
              <a:rPr lang="fi-FI" dirty="0">
                <a:solidFill>
                  <a:schemeClr val="accent3"/>
                </a:solidFill>
              </a:rPr>
              <a:t>Keskiarvo per </a:t>
            </a:r>
            <a:r>
              <a:rPr lang="fi-FI" dirty="0" err="1">
                <a:solidFill>
                  <a:schemeClr val="accent3"/>
                </a:solidFill>
              </a:rPr>
              <a:t>Leader</a:t>
            </a:r>
            <a:r>
              <a:rPr lang="fi-FI" dirty="0">
                <a:solidFill>
                  <a:schemeClr val="accent3"/>
                </a:solidFill>
              </a:rPr>
              <a:t>-ryhmä 66</a:t>
            </a:r>
          </a:p>
          <a:p>
            <a:pPr lvl="1" eaLnBrk="1" fontAlgn="auto" hangingPunct="1">
              <a:spcAft>
                <a:spcPts val="0"/>
              </a:spcAft>
              <a:defRPr/>
            </a:pPr>
            <a:r>
              <a:rPr lang="fi-FI" dirty="0">
                <a:solidFill>
                  <a:schemeClr val="accent3"/>
                </a:solidFill>
              </a:rPr>
              <a:t>Keskiarvo per ELY-alue 228</a:t>
            </a:r>
          </a:p>
          <a:p>
            <a:pPr lvl="1" eaLnBrk="1" fontAlgn="auto" hangingPunct="1">
              <a:spcAft>
                <a:spcPts val="0"/>
              </a:spcAft>
              <a:defRPr/>
            </a:pPr>
            <a:r>
              <a:rPr lang="fi-FI" dirty="0"/>
              <a:t>Yrityksen investointituki 1168</a:t>
            </a:r>
          </a:p>
          <a:p>
            <a:pPr lvl="1" eaLnBrk="1" fontAlgn="auto" hangingPunct="1">
              <a:spcAft>
                <a:spcPts val="0"/>
              </a:spcAft>
              <a:defRPr/>
            </a:pPr>
            <a:r>
              <a:rPr lang="fi-FI" dirty="0"/>
              <a:t>Yrityksen käynnistystuki 959</a:t>
            </a:r>
          </a:p>
          <a:p>
            <a:pPr lvl="1" eaLnBrk="1" fontAlgn="auto" hangingPunct="1">
              <a:spcAft>
                <a:spcPts val="0"/>
              </a:spcAft>
              <a:defRPr/>
            </a:pPr>
            <a:r>
              <a:rPr lang="fi-FI" dirty="0"/>
              <a:t>Yrityksen kehittämistuki 1290</a:t>
            </a:r>
          </a:p>
          <a:p>
            <a:pPr lvl="1" eaLnBrk="1" fontAlgn="auto" hangingPunct="1">
              <a:spcAft>
                <a:spcPts val="0"/>
              </a:spcAft>
              <a:defRPr/>
            </a:pPr>
            <a:endParaRPr lang="fi-FI" dirty="0"/>
          </a:p>
          <a:p>
            <a:pPr marL="360363" lvl="2" indent="0" eaLnBrk="1" fontAlgn="auto" hangingPunct="1">
              <a:spcAft>
                <a:spcPts val="0"/>
              </a:spcAft>
              <a:buFont typeface="Arial" panose="020B0604020202020204" pitchFamily="34" charset="0"/>
              <a:buNone/>
              <a:defRPr/>
            </a:pPr>
            <a:endParaRPr lang="fi-FI" dirty="0"/>
          </a:p>
        </p:txBody>
      </p:sp>
      <p:sp>
        <p:nvSpPr>
          <p:cNvPr id="4" name="Dian numeron paikkamerkki 3">
            <a:extLst>
              <a:ext uri="{FF2B5EF4-FFF2-40B4-BE49-F238E27FC236}">
                <a16:creationId xmlns:a16="http://schemas.microsoft.com/office/drawing/2014/main" id="{42831508-935D-1839-18E9-4C160F5D31DF}"/>
              </a:ext>
            </a:extLst>
          </p:cNvPr>
          <p:cNvSpPr>
            <a:spLocks noGrp="1"/>
          </p:cNvSpPr>
          <p:nvPr>
            <p:ph type="sldNum" sz="quarter" idx="24"/>
          </p:nvPr>
        </p:nvSpPr>
        <p:spPr/>
        <p:txBody>
          <a:bodyPr/>
          <a:lstStyle/>
          <a:p>
            <a:pPr>
              <a:defRPr/>
            </a:pPr>
            <a:fld id="{F2349784-A1E3-4FEA-99FE-43140B4B5B0A}" type="slidenum">
              <a:rPr lang="fi-FI"/>
              <a:pPr>
                <a:defRPr/>
              </a:pPr>
              <a:t>3</a:t>
            </a:fld>
            <a:endParaRPr lang="fi-FI" dirty="0"/>
          </a:p>
        </p:txBody>
      </p:sp>
      <p:pic>
        <p:nvPicPr>
          <p:cNvPr id="47109" name="Picture 1">
            <a:extLst>
              <a:ext uri="{FF2B5EF4-FFF2-40B4-BE49-F238E27FC236}">
                <a16:creationId xmlns:a16="http://schemas.microsoft.com/office/drawing/2014/main" id="{E9844A03-A956-2BE2-F99D-1591D14FC22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863" y="3275013"/>
            <a:ext cx="2798762"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Kuva 4">
            <a:extLst>
              <a:ext uri="{FF2B5EF4-FFF2-40B4-BE49-F238E27FC236}">
                <a16:creationId xmlns:a16="http://schemas.microsoft.com/office/drawing/2014/main" id="{E3DAF406-E0A3-2C2B-9101-B95D54F35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5870575"/>
            <a:ext cx="3048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n numeron paikkamerkki 2">
            <a:extLst>
              <a:ext uri="{FF2B5EF4-FFF2-40B4-BE49-F238E27FC236}">
                <a16:creationId xmlns:a16="http://schemas.microsoft.com/office/drawing/2014/main" id="{EA045D80-BD79-9258-163A-DD9FE0E09C14}"/>
              </a:ext>
            </a:extLst>
          </p:cNvPr>
          <p:cNvSpPr>
            <a:spLocks noGrp="1"/>
          </p:cNvSpPr>
          <p:nvPr>
            <p:ph type="sldNum" sz="quarter" idx="12"/>
          </p:nvPr>
        </p:nvSpPr>
        <p:spPr/>
        <p:txBody>
          <a:bodyPr/>
          <a:lstStyle/>
          <a:p>
            <a:pPr>
              <a:defRPr/>
            </a:pPr>
            <a:fld id="{ED993877-F39A-480B-976B-3DC5ED6EAE6E}" type="slidenum">
              <a:rPr lang="fi-FI"/>
              <a:pPr>
                <a:defRPr/>
              </a:pPr>
              <a:t>30</a:t>
            </a:fld>
            <a:endParaRPr lang="fi-FI"/>
          </a:p>
        </p:txBody>
      </p:sp>
      <p:graphicFrame>
        <p:nvGraphicFramePr>
          <p:cNvPr id="2" name="Kaavio 1">
            <a:extLst>
              <a:ext uri="{FF2B5EF4-FFF2-40B4-BE49-F238E27FC236}">
                <a16:creationId xmlns:a16="http://schemas.microsoft.com/office/drawing/2014/main" id="{8FF197ED-1C7E-4238-6349-33EC8A29A4D1}"/>
              </a:ext>
            </a:extLst>
          </p:cNvPr>
          <p:cNvGraphicFramePr>
            <a:graphicFrameLocks/>
          </p:cNvGraphicFramePr>
          <p:nvPr/>
        </p:nvGraphicFramePr>
        <p:xfrm>
          <a:off x="-1" y="71543"/>
          <a:ext cx="12115801" cy="6807200"/>
        </p:xfrm>
        <a:graphic>
          <a:graphicData uri="http://schemas.openxmlformats.org/drawingml/2006/chart">
            <c:chart xmlns:c="http://schemas.openxmlformats.org/drawingml/2006/chart" xmlns:r="http://schemas.openxmlformats.org/officeDocument/2006/relationships" r:id="rId4"/>
          </a:graphicData>
        </a:graphic>
      </p:graphicFrame>
      <p:sp>
        <p:nvSpPr>
          <p:cNvPr id="91141" name="Otsikko 1">
            <a:extLst>
              <a:ext uri="{FF2B5EF4-FFF2-40B4-BE49-F238E27FC236}">
                <a16:creationId xmlns:a16="http://schemas.microsoft.com/office/drawing/2014/main" id="{CED7F1FA-090A-7122-CBD7-767127D77BA7}"/>
              </a:ext>
            </a:extLst>
          </p:cNvPr>
          <p:cNvSpPr>
            <a:spLocks noGrp="1" noChangeArrowheads="1"/>
          </p:cNvSpPr>
          <p:nvPr>
            <p:ph type="title"/>
          </p:nvPr>
        </p:nvSpPr>
        <p:spPr>
          <a:xfrm>
            <a:off x="719138" y="225425"/>
            <a:ext cx="10874375" cy="574675"/>
          </a:xfrm>
        </p:spPr>
        <p:txBody>
          <a:bodyPr/>
          <a:lstStyle/>
          <a:p>
            <a:r>
              <a:rPr lang="fi-FI" altLang="fi-FI" dirty="0"/>
              <a:t>Yritystukien vaiheittainen käsittelyaika ELY-alueittain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F471B424-943E-80A7-2474-4FE3F8F16DAA}"/>
              </a:ext>
            </a:extLst>
          </p:cNvPr>
          <p:cNvSpPr>
            <a:spLocks noGrp="1"/>
          </p:cNvSpPr>
          <p:nvPr>
            <p:ph type="sldNum" sz="quarter" idx="10"/>
          </p:nvPr>
        </p:nvSpPr>
        <p:spPr/>
        <p:txBody>
          <a:bodyPr/>
          <a:lstStyle/>
          <a:p>
            <a:pPr>
              <a:defRPr/>
            </a:pPr>
            <a:fld id="{CA78625F-E977-43C7-8EDB-B3AF72B81F9D}" type="slidenum">
              <a:rPr lang="fi-FI" smtClean="0"/>
              <a:pPr>
                <a:defRPr/>
              </a:pPr>
              <a:t>31</a:t>
            </a:fld>
            <a:endParaRPr lang="fi-FI" dirty="0"/>
          </a:p>
        </p:txBody>
      </p:sp>
      <p:pic>
        <p:nvPicPr>
          <p:cNvPr id="93187" name="Kuva 7">
            <a:extLst>
              <a:ext uri="{FF2B5EF4-FFF2-40B4-BE49-F238E27FC236}">
                <a16:creationId xmlns:a16="http://schemas.microsoft.com/office/drawing/2014/main" id="{C3FD2B36-B05D-A143-4E81-C4DD84E75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5870575"/>
            <a:ext cx="3048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Kaavio 1">
            <a:extLst>
              <a:ext uri="{FF2B5EF4-FFF2-40B4-BE49-F238E27FC236}">
                <a16:creationId xmlns:a16="http://schemas.microsoft.com/office/drawing/2014/main" id="{529722A3-D8E6-6BB1-0855-EA9357F670D4}"/>
              </a:ext>
            </a:extLst>
          </p:cNvPr>
          <p:cNvGraphicFramePr>
            <a:graphicFrameLocks/>
          </p:cNvGraphicFramePr>
          <p:nvPr>
            <p:extLst>
              <p:ext uri="{D42A27DB-BD31-4B8C-83A1-F6EECF244321}">
                <p14:modId xmlns:p14="http://schemas.microsoft.com/office/powerpoint/2010/main" val="3478328466"/>
              </p:ext>
            </p:extLst>
          </p:nvPr>
        </p:nvGraphicFramePr>
        <p:xfrm>
          <a:off x="-302560" y="514349"/>
          <a:ext cx="12494559" cy="6483761"/>
        </p:xfrm>
        <a:graphic>
          <a:graphicData uri="http://schemas.openxmlformats.org/drawingml/2006/chart">
            <c:chart xmlns:c="http://schemas.openxmlformats.org/drawingml/2006/chart" xmlns:r="http://schemas.openxmlformats.org/officeDocument/2006/relationships" r:id="rId4"/>
          </a:graphicData>
        </a:graphic>
      </p:graphicFrame>
      <p:sp>
        <p:nvSpPr>
          <p:cNvPr id="93188" name="Otsikko 1">
            <a:extLst>
              <a:ext uri="{FF2B5EF4-FFF2-40B4-BE49-F238E27FC236}">
                <a16:creationId xmlns:a16="http://schemas.microsoft.com/office/drawing/2014/main" id="{293338D2-FD44-068B-E368-231702EB8A65}"/>
              </a:ext>
            </a:extLst>
          </p:cNvPr>
          <p:cNvSpPr>
            <a:spLocks noGrp="1" noChangeArrowheads="1"/>
          </p:cNvSpPr>
          <p:nvPr>
            <p:ph type="title"/>
          </p:nvPr>
        </p:nvSpPr>
        <p:spPr>
          <a:xfrm>
            <a:off x="612775" y="157332"/>
            <a:ext cx="11128375" cy="574675"/>
          </a:xfrm>
        </p:spPr>
        <p:txBody>
          <a:bodyPr/>
          <a:lstStyle/>
          <a:p>
            <a:r>
              <a:rPr lang="fi-FI" altLang="fi-FI" dirty="0"/>
              <a:t>Hanketukien kokonaiskäsittelyaika  </a:t>
            </a:r>
            <a:r>
              <a:rPr lang="fi-FI" altLang="fi-FI" dirty="0" err="1"/>
              <a:t>Leader</a:t>
            </a:r>
            <a:r>
              <a:rPr lang="fi-FI" altLang="fi-FI" dirty="0"/>
              <a:t>-ryhmittäin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Kuva 7">
            <a:extLst>
              <a:ext uri="{FF2B5EF4-FFF2-40B4-BE49-F238E27FC236}">
                <a16:creationId xmlns:a16="http://schemas.microsoft.com/office/drawing/2014/main" id="{40D9A3AD-93E9-7FFA-4789-EB0C6241A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5870575"/>
            <a:ext cx="3048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n numeron paikkamerkki 2">
            <a:extLst>
              <a:ext uri="{FF2B5EF4-FFF2-40B4-BE49-F238E27FC236}">
                <a16:creationId xmlns:a16="http://schemas.microsoft.com/office/drawing/2014/main" id="{8E999736-29BB-93BB-ECC7-EF927698F353}"/>
              </a:ext>
            </a:extLst>
          </p:cNvPr>
          <p:cNvSpPr>
            <a:spLocks noGrp="1"/>
          </p:cNvSpPr>
          <p:nvPr>
            <p:ph type="sldNum" sz="quarter" idx="10"/>
          </p:nvPr>
        </p:nvSpPr>
        <p:spPr/>
        <p:txBody>
          <a:bodyPr/>
          <a:lstStyle/>
          <a:p>
            <a:pPr>
              <a:defRPr/>
            </a:pPr>
            <a:fld id="{AA4F187D-D66C-446D-8EE9-58CBF660A9D1}" type="slidenum">
              <a:rPr lang="fi-FI" smtClean="0"/>
              <a:pPr>
                <a:defRPr/>
              </a:pPr>
              <a:t>32</a:t>
            </a:fld>
            <a:endParaRPr lang="fi-FI" dirty="0"/>
          </a:p>
        </p:txBody>
      </p:sp>
      <p:sp>
        <p:nvSpPr>
          <p:cNvPr id="95236" name="Otsikko 1">
            <a:extLst>
              <a:ext uri="{FF2B5EF4-FFF2-40B4-BE49-F238E27FC236}">
                <a16:creationId xmlns:a16="http://schemas.microsoft.com/office/drawing/2014/main" id="{5FC83AC4-15BB-C4D1-771C-D57C1A349049}"/>
              </a:ext>
            </a:extLst>
          </p:cNvPr>
          <p:cNvSpPr>
            <a:spLocks noGrp="1" noChangeArrowheads="1"/>
          </p:cNvSpPr>
          <p:nvPr>
            <p:ph type="title"/>
          </p:nvPr>
        </p:nvSpPr>
        <p:spPr>
          <a:xfrm>
            <a:off x="650875" y="129912"/>
            <a:ext cx="10879138" cy="574675"/>
          </a:xfrm>
        </p:spPr>
        <p:txBody>
          <a:bodyPr/>
          <a:lstStyle/>
          <a:p>
            <a:r>
              <a:rPr lang="fi-FI" altLang="fi-FI" dirty="0"/>
              <a:t>Yritystukien kokonaiskäsittelyaika </a:t>
            </a:r>
            <a:r>
              <a:rPr lang="fi-FI" altLang="fi-FI" dirty="0" err="1"/>
              <a:t>Leader</a:t>
            </a:r>
            <a:r>
              <a:rPr lang="fi-FI" altLang="fi-FI" dirty="0"/>
              <a:t>-ryhmittäin</a:t>
            </a:r>
          </a:p>
        </p:txBody>
      </p:sp>
      <p:graphicFrame>
        <p:nvGraphicFramePr>
          <p:cNvPr id="2" name="Kaavio 1">
            <a:extLst>
              <a:ext uri="{FF2B5EF4-FFF2-40B4-BE49-F238E27FC236}">
                <a16:creationId xmlns:a16="http://schemas.microsoft.com/office/drawing/2014/main" id="{3BAE40CA-130D-DA9A-E951-7BDD64982DA6}"/>
              </a:ext>
            </a:extLst>
          </p:cNvPr>
          <p:cNvGraphicFramePr>
            <a:graphicFrameLocks/>
          </p:cNvGraphicFramePr>
          <p:nvPr>
            <p:extLst>
              <p:ext uri="{D42A27DB-BD31-4B8C-83A1-F6EECF244321}">
                <p14:modId xmlns:p14="http://schemas.microsoft.com/office/powerpoint/2010/main" val="145347921"/>
              </p:ext>
            </p:extLst>
          </p:nvPr>
        </p:nvGraphicFramePr>
        <p:xfrm>
          <a:off x="-221225" y="417250"/>
          <a:ext cx="12413226" cy="660298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Kuva 4">
            <a:extLst>
              <a:ext uri="{FF2B5EF4-FFF2-40B4-BE49-F238E27FC236}">
                <a16:creationId xmlns:a16="http://schemas.microsoft.com/office/drawing/2014/main" id="{8507FD89-B047-4FBF-64CE-1B14C7D9E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5870575"/>
            <a:ext cx="3048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n numeron paikkamerkki 2">
            <a:extLst>
              <a:ext uri="{FF2B5EF4-FFF2-40B4-BE49-F238E27FC236}">
                <a16:creationId xmlns:a16="http://schemas.microsoft.com/office/drawing/2014/main" id="{A0B810A6-3839-85F5-2F4C-8C741BB426A8}"/>
              </a:ext>
            </a:extLst>
          </p:cNvPr>
          <p:cNvSpPr>
            <a:spLocks noGrp="1"/>
          </p:cNvSpPr>
          <p:nvPr>
            <p:ph type="sldNum" sz="quarter" idx="12"/>
          </p:nvPr>
        </p:nvSpPr>
        <p:spPr/>
        <p:txBody>
          <a:bodyPr/>
          <a:lstStyle/>
          <a:p>
            <a:pPr>
              <a:defRPr/>
            </a:pPr>
            <a:fld id="{D00A4300-D05A-45AC-9137-0A13A34AA109}" type="slidenum">
              <a:rPr lang="fi-FI"/>
              <a:pPr>
                <a:defRPr/>
              </a:pPr>
              <a:t>33</a:t>
            </a:fld>
            <a:endParaRPr lang="fi-FI"/>
          </a:p>
        </p:txBody>
      </p:sp>
      <p:graphicFrame>
        <p:nvGraphicFramePr>
          <p:cNvPr id="2" name="Kaavio 1">
            <a:extLst>
              <a:ext uri="{FF2B5EF4-FFF2-40B4-BE49-F238E27FC236}">
                <a16:creationId xmlns:a16="http://schemas.microsoft.com/office/drawing/2014/main" id="{2A0C9209-146A-F824-CA99-9E3A2EFEC80D}"/>
              </a:ext>
            </a:extLst>
          </p:cNvPr>
          <p:cNvGraphicFramePr>
            <a:graphicFrameLocks/>
          </p:cNvGraphicFramePr>
          <p:nvPr/>
        </p:nvGraphicFramePr>
        <p:xfrm>
          <a:off x="-291548" y="233362"/>
          <a:ext cx="12483548" cy="7704690"/>
        </p:xfrm>
        <a:graphic>
          <a:graphicData uri="http://schemas.openxmlformats.org/drawingml/2006/chart">
            <c:chart xmlns:c="http://schemas.openxmlformats.org/drawingml/2006/chart" xmlns:r="http://schemas.openxmlformats.org/officeDocument/2006/relationships" r:id="rId4"/>
          </a:graphicData>
        </a:graphic>
      </p:graphicFrame>
      <p:sp>
        <p:nvSpPr>
          <p:cNvPr id="97285" name="Otsikko 1">
            <a:extLst>
              <a:ext uri="{FF2B5EF4-FFF2-40B4-BE49-F238E27FC236}">
                <a16:creationId xmlns:a16="http://schemas.microsoft.com/office/drawing/2014/main" id="{9AD3C6B6-F3CD-082A-E6BD-76A1093F5C53}"/>
              </a:ext>
            </a:extLst>
          </p:cNvPr>
          <p:cNvSpPr>
            <a:spLocks noGrp="1" noChangeArrowheads="1"/>
          </p:cNvSpPr>
          <p:nvPr>
            <p:ph type="title"/>
          </p:nvPr>
        </p:nvSpPr>
        <p:spPr>
          <a:xfrm>
            <a:off x="252413" y="225425"/>
            <a:ext cx="11863387" cy="574675"/>
          </a:xfrm>
        </p:spPr>
        <p:txBody>
          <a:bodyPr/>
          <a:lstStyle/>
          <a:p>
            <a:r>
              <a:rPr lang="fi-FI" altLang="fi-FI" dirty="0"/>
              <a:t>Hanketukien vaiheittainen käsittelyaika </a:t>
            </a:r>
            <a:r>
              <a:rPr lang="fi-FI" altLang="fi-FI" dirty="0" err="1"/>
              <a:t>Leader</a:t>
            </a:r>
            <a:r>
              <a:rPr lang="fi-FI" altLang="fi-FI" dirty="0"/>
              <a:t>-ryhmittäin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Kuva 4">
            <a:extLst>
              <a:ext uri="{FF2B5EF4-FFF2-40B4-BE49-F238E27FC236}">
                <a16:creationId xmlns:a16="http://schemas.microsoft.com/office/drawing/2014/main" id="{6424FDDE-A05C-221A-40FA-52EA2AB96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5870575"/>
            <a:ext cx="3048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an numeron paikkamerkki 2">
            <a:extLst>
              <a:ext uri="{FF2B5EF4-FFF2-40B4-BE49-F238E27FC236}">
                <a16:creationId xmlns:a16="http://schemas.microsoft.com/office/drawing/2014/main" id="{2DCB7642-9832-60A5-3DE0-277279FCB2FF}"/>
              </a:ext>
            </a:extLst>
          </p:cNvPr>
          <p:cNvSpPr>
            <a:spLocks noGrp="1"/>
          </p:cNvSpPr>
          <p:nvPr>
            <p:ph type="sldNum" sz="quarter" idx="12"/>
          </p:nvPr>
        </p:nvSpPr>
        <p:spPr/>
        <p:txBody>
          <a:bodyPr/>
          <a:lstStyle/>
          <a:p>
            <a:pPr>
              <a:defRPr/>
            </a:pPr>
            <a:fld id="{8FE379A0-64E8-4B69-9153-D10F6C4E8CB7}" type="slidenum">
              <a:rPr lang="fi-FI"/>
              <a:pPr>
                <a:defRPr/>
              </a:pPr>
              <a:t>34</a:t>
            </a:fld>
            <a:endParaRPr lang="fi-FI"/>
          </a:p>
        </p:txBody>
      </p:sp>
      <p:graphicFrame>
        <p:nvGraphicFramePr>
          <p:cNvPr id="2" name="Kaavio 1">
            <a:extLst>
              <a:ext uri="{FF2B5EF4-FFF2-40B4-BE49-F238E27FC236}">
                <a16:creationId xmlns:a16="http://schemas.microsoft.com/office/drawing/2014/main" id="{C29B53DA-EBBB-0A64-F28F-807E9BCE16DB}"/>
              </a:ext>
            </a:extLst>
          </p:cNvPr>
          <p:cNvGraphicFramePr>
            <a:graphicFrameLocks/>
          </p:cNvGraphicFramePr>
          <p:nvPr/>
        </p:nvGraphicFramePr>
        <p:xfrm>
          <a:off x="-257176" y="233363"/>
          <a:ext cx="12372975" cy="7274878"/>
        </p:xfrm>
        <a:graphic>
          <a:graphicData uri="http://schemas.openxmlformats.org/drawingml/2006/chart">
            <c:chart xmlns:c="http://schemas.openxmlformats.org/drawingml/2006/chart" xmlns:r="http://schemas.openxmlformats.org/officeDocument/2006/relationships" r:id="rId4"/>
          </a:graphicData>
        </a:graphic>
      </p:graphicFrame>
      <p:sp>
        <p:nvSpPr>
          <p:cNvPr id="99333" name="Otsikko 1">
            <a:extLst>
              <a:ext uri="{FF2B5EF4-FFF2-40B4-BE49-F238E27FC236}">
                <a16:creationId xmlns:a16="http://schemas.microsoft.com/office/drawing/2014/main" id="{AC6BA85C-96E9-C5FD-A3CD-A64753ECA8C3}"/>
              </a:ext>
            </a:extLst>
          </p:cNvPr>
          <p:cNvSpPr>
            <a:spLocks noGrp="1" noChangeArrowheads="1"/>
          </p:cNvSpPr>
          <p:nvPr>
            <p:ph type="title"/>
          </p:nvPr>
        </p:nvSpPr>
        <p:spPr>
          <a:xfrm>
            <a:off x="573088" y="233363"/>
            <a:ext cx="11396662" cy="574675"/>
          </a:xfrm>
        </p:spPr>
        <p:txBody>
          <a:bodyPr/>
          <a:lstStyle/>
          <a:p>
            <a:r>
              <a:rPr lang="fi-FI" altLang="fi-FI" dirty="0"/>
              <a:t>Yritystukien vaiheittainen käsittelyaika </a:t>
            </a:r>
            <a:r>
              <a:rPr lang="fi-FI" altLang="fi-FI" dirty="0" err="1"/>
              <a:t>Leader</a:t>
            </a:r>
            <a:r>
              <a:rPr lang="fi-FI" altLang="fi-FI" dirty="0"/>
              <a:t>-ryhmittäin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tsikko 1">
            <a:extLst>
              <a:ext uri="{FF2B5EF4-FFF2-40B4-BE49-F238E27FC236}">
                <a16:creationId xmlns:a16="http://schemas.microsoft.com/office/drawing/2014/main" id="{BE66E357-6C04-7C57-B110-3E59124462E4}"/>
              </a:ext>
            </a:extLst>
          </p:cNvPr>
          <p:cNvSpPr>
            <a:spLocks noGrp="1" noChangeArrowheads="1"/>
          </p:cNvSpPr>
          <p:nvPr>
            <p:ph type="ctrTitle"/>
          </p:nvPr>
        </p:nvSpPr>
        <p:spPr>
          <a:xfrm>
            <a:off x="3432175" y="1782763"/>
            <a:ext cx="5327650" cy="1798637"/>
          </a:xfrm>
        </p:spPr>
        <p:txBody>
          <a:bodyPr/>
          <a:lstStyle/>
          <a:p>
            <a:pPr eaLnBrk="1" hangingPunct="1"/>
            <a:r>
              <a:rPr lang="fi-FI" altLang="fi-FI"/>
              <a:t>Asiakkaiden kokemukset</a:t>
            </a:r>
          </a:p>
        </p:txBody>
      </p:sp>
      <p:sp>
        <p:nvSpPr>
          <p:cNvPr id="3" name="Alaotsikko 2">
            <a:extLst>
              <a:ext uri="{FF2B5EF4-FFF2-40B4-BE49-F238E27FC236}">
                <a16:creationId xmlns:a16="http://schemas.microsoft.com/office/drawing/2014/main" id="{5BE44511-569B-AC1F-E428-AD9D17DF114C}"/>
              </a:ext>
            </a:extLst>
          </p:cNvPr>
          <p:cNvSpPr>
            <a:spLocks noGrp="1"/>
          </p:cNvSpPr>
          <p:nvPr>
            <p:ph type="subTitle" idx="1"/>
          </p:nvPr>
        </p:nvSpPr>
        <p:spPr>
          <a:xfrm>
            <a:off x="3432175" y="3851275"/>
            <a:ext cx="5327650" cy="609600"/>
          </a:xfrm>
        </p:spPr>
        <p:txBody>
          <a:bodyPr rtlCol="0">
            <a:normAutofit fontScale="92500" lnSpcReduction="20000"/>
          </a:bodyPr>
          <a:lstStyle/>
          <a:p>
            <a:pPr eaLnBrk="1" fontAlgn="auto" hangingPunct="1">
              <a:spcAft>
                <a:spcPts val="0"/>
              </a:spcAft>
              <a:defRPr/>
            </a:pPr>
            <a:r>
              <a:rPr lang="fi-FI" dirty="0"/>
              <a:t>Hyrrän automaattisähköpostin pikakysely 29.1.-5.11.2025 </a:t>
            </a:r>
          </a:p>
          <a:p>
            <a:pPr eaLnBrk="1" fontAlgn="auto" hangingPunct="1">
              <a:spcAft>
                <a:spcPts val="0"/>
              </a:spcAft>
              <a:defRPr/>
            </a:pPr>
            <a:r>
              <a:rPr lang="fi-FI" dirty="0"/>
              <a:t>Tekoälyn tekemät koosteet</a:t>
            </a:r>
          </a:p>
        </p:txBody>
      </p:sp>
      <p:sp>
        <p:nvSpPr>
          <p:cNvPr id="4" name="Dian numeron paikkamerkki 3">
            <a:extLst>
              <a:ext uri="{FF2B5EF4-FFF2-40B4-BE49-F238E27FC236}">
                <a16:creationId xmlns:a16="http://schemas.microsoft.com/office/drawing/2014/main" id="{AC5C366C-D55C-13C4-74B9-08085669F4A9}"/>
              </a:ext>
            </a:extLst>
          </p:cNvPr>
          <p:cNvSpPr>
            <a:spLocks noGrp="1"/>
          </p:cNvSpPr>
          <p:nvPr>
            <p:ph type="sldNum" sz="quarter" idx="10"/>
          </p:nvPr>
        </p:nvSpPr>
        <p:spPr/>
        <p:txBody>
          <a:bodyPr/>
          <a:lstStyle/>
          <a:p>
            <a:pPr>
              <a:defRPr/>
            </a:pPr>
            <a:fld id="{7EE6C1F7-7F33-4418-917D-5C3A5509575C}" type="slidenum">
              <a:rPr lang="fi-FI"/>
              <a:pPr>
                <a:defRPr/>
              </a:pPr>
              <a:t>35</a:t>
            </a:fld>
            <a:endParaRPr lang="fi-FI"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Otsikko 1">
            <a:extLst>
              <a:ext uri="{FF2B5EF4-FFF2-40B4-BE49-F238E27FC236}">
                <a16:creationId xmlns:a16="http://schemas.microsoft.com/office/drawing/2014/main" id="{1B213226-6A66-BD5B-B618-15DF57AB0CAB}"/>
              </a:ext>
            </a:extLst>
          </p:cNvPr>
          <p:cNvSpPr>
            <a:spLocks noGrp="1" noChangeArrowheads="1"/>
          </p:cNvSpPr>
          <p:nvPr>
            <p:ph type="title"/>
          </p:nvPr>
        </p:nvSpPr>
        <p:spPr>
          <a:xfrm>
            <a:off x="719138" y="720725"/>
            <a:ext cx="7040562" cy="574675"/>
          </a:xfrm>
        </p:spPr>
        <p:txBody>
          <a:bodyPr/>
          <a:lstStyle/>
          <a:p>
            <a:pPr eaLnBrk="1" hangingPunct="1"/>
            <a:r>
              <a:rPr lang="fi-FI" altLang="fi-FI"/>
              <a:t>Leader-palvelun palaute</a:t>
            </a:r>
            <a:endParaRPr lang="fi-FI" altLang="fi-FI" sz="2000"/>
          </a:p>
        </p:txBody>
      </p:sp>
      <p:sp>
        <p:nvSpPr>
          <p:cNvPr id="102403" name="Tekstin paikkamerkki 6">
            <a:extLst>
              <a:ext uri="{FF2B5EF4-FFF2-40B4-BE49-F238E27FC236}">
                <a16:creationId xmlns:a16="http://schemas.microsoft.com/office/drawing/2014/main" id="{7E84147A-3CA5-A8FB-FA77-BB120BD52005}"/>
              </a:ext>
            </a:extLst>
          </p:cNvPr>
          <p:cNvSpPr>
            <a:spLocks noGrp="1" noChangeArrowheads="1"/>
          </p:cNvSpPr>
          <p:nvPr>
            <p:ph type="body" sz="quarter" idx="11"/>
          </p:nvPr>
        </p:nvSpPr>
        <p:spPr>
          <a:xfrm>
            <a:off x="720725" y="1439863"/>
            <a:ext cx="7038975" cy="4319587"/>
          </a:xfrm>
        </p:spPr>
        <p:txBody>
          <a:bodyPr/>
          <a:lstStyle/>
          <a:p>
            <a:pPr marL="0" indent="0" eaLnBrk="1" hangingPunct="1">
              <a:buFont typeface="Arial" panose="020B0604020202020204" pitchFamily="34" charset="0"/>
              <a:buNone/>
            </a:pPr>
            <a:r>
              <a:rPr lang="fi-FI" altLang="fi-FI" i="1">
                <a:solidFill>
                  <a:srgbClr val="444444"/>
                </a:solidFill>
                <a:latin typeface="Montserrat" panose="00000500000000000000" pitchFamily="2" charset="0"/>
              </a:rPr>
              <a:t>"Asiakaspalautteessa korostuu useita trendejä. Moni asiakas kokee hakemusprosessin monimutkaiseksi ja aikaa vieväksi, erityisesti käsittelyaikojen ollessa pitkiä. Neuvonnan laatu vaihtelee, mutta </a:t>
            </a:r>
            <a:r>
              <a:rPr lang="fi-FI" altLang="fi-FI" i="1">
                <a:solidFill>
                  <a:schemeClr val="accent2"/>
                </a:solidFill>
                <a:latin typeface="Montserrat" panose="00000500000000000000" pitchFamily="2" charset="0"/>
              </a:rPr>
              <a:t>useat asiakkaat kiittävät asiantuntevaa ja ystävällistä palvelua</a:t>
            </a:r>
            <a:r>
              <a:rPr lang="fi-FI" altLang="fi-FI" i="1">
                <a:solidFill>
                  <a:srgbClr val="444444"/>
                </a:solidFill>
                <a:latin typeface="Montserrat" panose="00000500000000000000" pitchFamily="2" charset="0"/>
              </a:rPr>
              <a:t>. Hakemusten täyttämiseen liittyvät ohjeet koetaan usein epäselviksi, ja </a:t>
            </a:r>
            <a:r>
              <a:rPr lang="fi-FI" altLang="fi-FI" i="1">
                <a:solidFill>
                  <a:schemeClr val="accent2"/>
                </a:solidFill>
                <a:latin typeface="Montserrat" panose="00000500000000000000" pitchFamily="2" charset="0"/>
              </a:rPr>
              <a:t>ensikertalaiset kaipaavat tarkempia ohjeita liitteistä ja vaatimuksista</a:t>
            </a:r>
            <a:r>
              <a:rPr lang="fi-FI" altLang="fi-FI" i="1">
                <a:solidFill>
                  <a:srgbClr val="444444"/>
                </a:solidFill>
                <a:latin typeface="Montserrat" panose="00000500000000000000" pitchFamily="2" charset="0"/>
              </a:rPr>
              <a:t>. </a:t>
            </a:r>
            <a:r>
              <a:rPr lang="fi-FI" altLang="fi-FI" i="1">
                <a:solidFill>
                  <a:schemeClr val="accent2"/>
                </a:solidFill>
                <a:latin typeface="Montserrat" panose="00000500000000000000" pitchFamily="2" charset="0"/>
              </a:rPr>
              <a:t>Yhteydenpito on pääsääntöisesti ollut nopeaa</a:t>
            </a:r>
            <a:r>
              <a:rPr lang="fi-FI" altLang="fi-FI" i="1">
                <a:solidFill>
                  <a:srgbClr val="444444"/>
                </a:solidFill>
                <a:latin typeface="Montserrat" panose="00000500000000000000" pitchFamily="2" charset="0"/>
              </a:rPr>
              <a:t>, mutta tiedottamisessa on ollut puutteita. Yhteenvetona, asiakkaille on </a:t>
            </a:r>
            <a:r>
              <a:rPr lang="fi-FI" altLang="fi-FI" i="1">
                <a:solidFill>
                  <a:schemeClr val="accent2"/>
                </a:solidFill>
                <a:latin typeface="Montserrat" panose="00000500000000000000" pitchFamily="2" charset="0"/>
              </a:rPr>
              <a:t>tärkeää selkeämpi ja sujuvampi hakemusprosessi sekä parempi ennakkoneuvonta</a:t>
            </a:r>
            <a:r>
              <a:rPr lang="fi-FI" altLang="fi-FI" i="1">
                <a:solidFill>
                  <a:srgbClr val="444444"/>
                </a:solidFill>
                <a:latin typeface="Montserrat" panose="00000500000000000000" pitchFamily="2" charset="0"/>
              </a:rPr>
              <a:t>."</a:t>
            </a:r>
            <a:endParaRPr lang="fi-FI" altLang="fi-FI">
              <a:latin typeface="Montserrat" panose="00000500000000000000" pitchFamily="2" charset="0"/>
            </a:endParaRPr>
          </a:p>
        </p:txBody>
      </p:sp>
      <p:sp>
        <p:nvSpPr>
          <p:cNvPr id="4" name="Dian numeron paikkamerkki 3">
            <a:extLst>
              <a:ext uri="{FF2B5EF4-FFF2-40B4-BE49-F238E27FC236}">
                <a16:creationId xmlns:a16="http://schemas.microsoft.com/office/drawing/2014/main" id="{C20A24B6-EC0B-3ED5-BA11-056CABC50A68}"/>
              </a:ext>
            </a:extLst>
          </p:cNvPr>
          <p:cNvSpPr>
            <a:spLocks noGrp="1"/>
          </p:cNvSpPr>
          <p:nvPr>
            <p:ph type="sldNum" sz="quarter" idx="12"/>
          </p:nvPr>
        </p:nvSpPr>
        <p:spPr/>
        <p:txBody>
          <a:bodyPr>
            <a:normAutofit/>
          </a:bodyPr>
          <a:lstStyle/>
          <a:p>
            <a:pPr>
              <a:spcAft>
                <a:spcPts val="600"/>
              </a:spcAft>
              <a:defRPr/>
            </a:pPr>
            <a:fld id="{017C64EA-F8AD-47D0-B6F5-D67F7BA5D9B7}" type="slidenum">
              <a:rPr lang="fi-FI"/>
              <a:pPr>
                <a:spcAft>
                  <a:spcPts val="600"/>
                </a:spcAft>
                <a:defRPr/>
              </a:pPr>
              <a:t>36</a:t>
            </a:fld>
            <a:endParaRPr lang="fi-FI"/>
          </a:p>
        </p:txBody>
      </p:sp>
      <p:pic>
        <p:nvPicPr>
          <p:cNvPr id="102405" name="Picture 19">
            <a:extLst>
              <a:ext uri="{FF2B5EF4-FFF2-40B4-BE49-F238E27FC236}">
                <a16:creationId xmlns:a16="http://schemas.microsoft.com/office/drawing/2014/main" id="{BA7B312B-436C-2ABB-731A-4B9BA47AE8B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3429000"/>
            <a:ext cx="249713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Kuva 4">
            <a:extLst>
              <a:ext uri="{FF2B5EF4-FFF2-40B4-BE49-F238E27FC236}">
                <a16:creationId xmlns:a16="http://schemas.microsoft.com/office/drawing/2014/main" id="{1607738D-79AA-C6EE-206C-78DDB5899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450" y="242888"/>
            <a:ext cx="346075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tsikko 1">
            <a:extLst>
              <a:ext uri="{FF2B5EF4-FFF2-40B4-BE49-F238E27FC236}">
                <a16:creationId xmlns:a16="http://schemas.microsoft.com/office/drawing/2014/main" id="{9108A139-D27B-5D8A-C827-271504F82EA6}"/>
              </a:ext>
            </a:extLst>
          </p:cNvPr>
          <p:cNvSpPr>
            <a:spLocks noGrp="1" noChangeArrowheads="1"/>
          </p:cNvSpPr>
          <p:nvPr>
            <p:ph type="title"/>
          </p:nvPr>
        </p:nvSpPr>
        <p:spPr>
          <a:xfrm>
            <a:off x="644525" y="306388"/>
            <a:ext cx="10753725" cy="576262"/>
          </a:xfrm>
        </p:spPr>
        <p:txBody>
          <a:bodyPr/>
          <a:lstStyle/>
          <a:p>
            <a:pPr eaLnBrk="1" hangingPunct="1"/>
            <a:r>
              <a:rPr lang="fi-FI" altLang="fi-FI"/>
              <a:t>Nostoja Leader-palvelun palautteista</a:t>
            </a:r>
          </a:p>
        </p:txBody>
      </p:sp>
      <p:sp>
        <p:nvSpPr>
          <p:cNvPr id="104451" name="Sisällön paikkamerkki 2">
            <a:extLst>
              <a:ext uri="{FF2B5EF4-FFF2-40B4-BE49-F238E27FC236}">
                <a16:creationId xmlns:a16="http://schemas.microsoft.com/office/drawing/2014/main" id="{0B264621-B3AE-599F-CF79-D72BD06C39C2}"/>
              </a:ext>
            </a:extLst>
          </p:cNvPr>
          <p:cNvSpPr>
            <a:spLocks noGrp="1" noChangeArrowheads="1"/>
          </p:cNvSpPr>
          <p:nvPr>
            <p:ph sz="quarter" idx="23"/>
          </p:nvPr>
        </p:nvSpPr>
        <p:spPr>
          <a:xfrm>
            <a:off x="150813" y="882650"/>
            <a:ext cx="12111037" cy="4824413"/>
          </a:xfrm>
        </p:spPr>
        <p:txBody>
          <a:bodyPr/>
          <a:lstStyle/>
          <a:p>
            <a:pPr eaLnBrk="1" hangingPunct="1"/>
            <a:r>
              <a:rPr lang="fi-FI" altLang="fi-FI" i="1">
                <a:solidFill>
                  <a:srgbClr val="424242"/>
                </a:solidFill>
                <a:latin typeface="Montserrat" panose="00000500000000000000" pitchFamily="2" charset="0"/>
              </a:rPr>
              <a:t>Aina sai neuvoja kun vaan ymmärsi kysyä.</a:t>
            </a:r>
          </a:p>
          <a:p>
            <a:pPr eaLnBrk="1" hangingPunct="1"/>
            <a:r>
              <a:rPr lang="fi-FI" altLang="fi-FI" i="1">
                <a:solidFill>
                  <a:srgbClr val="424242"/>
                </a:solidFill>
                <a:latin typeface="Montserrat" panose="00000500000000000000" pitchFamily="2" charset="0"/>
              </a:rPr>
              <a:t>Kaikki meni tosi hyvin. Varsinkin hakemuksen alkuvaiheessa saatiin hyvin tukea ja tietoa hakemuksen edistämiseksi. Jotta hankkeen kilpailutus antaisi parhaan tuloksen olisi    hyvä että tukipäätös saadaan kustannusarviolle. Kilpailutuksesta tulee paljon tehokkaampaa jos voidaan sen päätteeksi allekirjoittaa toimitussopimus. Kilpailuttami-nen ehdollisella rahoituspäätöksellä ei anna neuvotteluetua.</a:t>
            </a:r>
          </a:p>
          <a:p>
            <a:pPr eaLnBrk="1" hangingPunct="1"/>
            <a:r>
              <a:rPr lang="fi-FI" altLang="fi-FI" i="1">
                <a:solidFill>
                  <a:srgbClr val="424242"/>
                </a:solidFill>
                <a:latin typeface="Montserrat" panose="00000500000000000000" pitchFamily="2" charset="0"/>
              </a:rPr>
              <a:t>Ennakkoneuvonta toimi, Hyrrän kanssa tarvittiin täyttöapua, että tuli valittua oikea hakemustyyppi. Puheluihin vastattiin nopeasti ja oikeat neuvot saman tien.</a:t>
            </a:r>
          </a:p>
          <a:p>
            <a:pPr eaLnBrk="1" hangingPunct="1"/>
            <a:r>
              <a:rPr lang="fi-FI" altLang="fi-FI" i="1">
                <a:solidFill>
                  <a:srgbClr val="424242"/>
                </a:solidFill>
                <a:latin typeface="Montserrat" panose="00000500000000000000" pitchFamily="2" charset="0"/>
              </a:rPr>
              <a:t>Saimme hankkeen aloittamiseen nopeasti apua. Neuvonta oli kannustavaa ja hyödyllistä.</a:t>
            </a:r>
          </a:p>
          <a:p>
            <a:pPr eaLnBrk="1" hangingPunct="1"/>
            <a:r>
              <a:rPr lang="fi-FI" altLang="fi-FI" i="1">
                <a:solidFill>
                  <a:srgbClr val="424242"/>
                </a:solidFill>
                <a:latin typeface="Montserrat" panose="00000500000000000000" pitchFamily="2" charset="0"/>
              </a:rPr>
              <a:t>Käsittelyaika oli erittäin pitkä.</a:t>
            </a:r>
          </a:p>
          <a:p>
            <a:pPr eaLnBrk="1" hangingPunct="1"/>
            <a:r>
              <a:rPr lang="fi-FI" altLang="fi-FI" i="1">
                <a:solidFill>
                  <a:srgbClr val="424242"/>
                </a:solidFill>
                <a:latin typeface="Montserrat" panose="00000500000000000000" pitchFamily="2" charset="0"/>
              </a:rPr>
              <a:t>Sain asiantuntevaa apua hankkeen täyttämiseen. Aikataulullisesti tämä hanke osoittau-tui hankalaksi. Alun perin luvattiin päätös juhannukseen mennessä, nyt se saadaan syyskuulla. Näihin pieniin hankkeisiin suhteutettuna kolmen kuukauden viivästys on kohtuuton, koska hankeaika on yhteensä noin puoli vuotta.</a:t>
            </a:r>
          </a:p>
        </p:txBody>
      </p:sp>
      <p:sp>
        <p:nvSpPr>
          <p:cNvPr id="4" name="Dian numeron paikkamerkki 3">
            <a:extLst>
              <a:ext uri="{FF2B5EF4-FFF2-40B4-BE49-F238E27FC236}">
                <a16:creationId xmlns:a16="http://schemas.microsoft.com/office/drawing/2014/main" id="{C56519B4-BC41-E5F8-F7E3-0A428D74D817}"/>
              </a:ext>
            </a:extLst>
          </p:cNvPr>
          <p:cNvSpPr>
            <a:spLocks noGrp="1"/>
          </p:cNvSpPr>
          <p:nvPr>
            <p:ph type="sldNum" sz="quarter" idx="24"/>
          </p:nvPr>
        </p:nvSpPr>
        <p:spPr/>
        <p:txBody>
          <a:bodyPr/>
          <a:lstStyle/>
          <a:p>
            <a:pPr>
              <a:defRPr/>
            </a:pPr>
            <a:fld id="{25608620-68A8-44C4-B894-1F1A83D2D5C2}" type="slidenum">
              <a:rPr lang="fi-FI"/>
              <a:pPr>
                <a:defRPr/>
              </a:pPr>
              <a:t>37</a:t>
            </a:fld>
            <a:endParaRPr lang="fi-FI"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tsikko 1">
            <a:extLst>
              <a:ext uri="{FF2B5EF4-FFF2-40B4-BE49-F238E27FC236}">
                <a16:creationId xmlns:a16="http://schemas.microsoft.com/office/drawing/2014/main" id="{8A6ED0E6-484B-10D3-2F3D-0BDABB34E542}"/>
              </a:ext>
            </a:extLst>
          </p:cNvPr>
          <p:cNvSpPr>
            <a:spLocks noGrp="1" noChangeArrowheads="1"/>
          </p:cNvSpPr>
          <p:nvPr>
            <p:ph type="title"/>
          </p:nvPr>
        </p:nvSpPr>
        <p:spPr>
          <a:xfrm>
            <a:off x="720725" y="720725"/>
            <a:ext cx="7040563" cy="574675"/>
          </a:xfrm>
        </p:spPr>
        <p:txBody>
          <a:bodyPr/>
          <a:lstStyle/>
          <a:p>
            <a:pPr eaLnBrk="1" hangingPunct="1"/>
            <a:r>
              <a:rPr lang="fi-FI" altLang="fi-FI"/>
              <a:t>ELY-myönnön Leader-tukien palaute</a:t>
            </a:r>
            <a:endParaRPr lang="fi-FI" altLang="fi-FI" sz="2000"/>
          </a:p>
        </p:txBody>
      </p:sp>
      <p:sp>
        <p:nvSpPr>
          <p:cNvPr id="105475" name="Tekstin paikkamerkki 6">
            <a:extLst>
              <a:ext uri="{FF2B5EF4-FFF2-40B4-BE49-F238E27FC236}">
                <a16:creationId xmlns:a16="http://schemas.microsoft.com/office/drawing/2014/main" id="{2AA4B172-9976-AEAD-3712-7DA487D81C6B}"/>
              </a:ext>
            </a:extLst>
          </p:cNvPr>
          <p:cNvSpPr>
            <a:spLocks noGrp="1" noChangeArrowheads="1"/>
          </p:cNvSpPr>
          <p:nvPr>
            <p:ph type="body" sz="quarter" idx="11"/>
          </p:nvPr>
        </p:nvSpPr>
        <p:spPr>
          <a:xfrm>
            <a:off x="720725" y="1439863"/>
            <a:ext cx="7038975" cy="4319587"/>
          </a:xfrm>
        </p:spPr>
        <p:txBody>
          <a:bodyPr/>
          <a:lstStyle/>
          <a:p>
            <a:pPr marL="0" indent="0" eaLnBrk="1" hangingPunct="1">
              <a:buFont typeface="Arial" panose="020B0604020202020204" pitchFamily="34" charset="0"/>
              <a:buNone/>
            </a:pPr>
            <a:r>
              <a:rPr lang="fi-FI" altLang="fi-FI" i="1">
                <a:solidFill>
                  <a:srgbClr val="444444"/>
                </a:solidFill>
                <a:latin typeface="Montserrat" panose="00000500000000000000" pitchFamily="2" charset="0"/>
              </a:rPr>
              <a:t>"Asiakaspalautteessa korostuvat useat positiiviset trendit, kuten </a:t>
            </a:r>
            <a:r>
              <a:rPr lang="fi-FI" altLang="fi-FI" i="1">
                <a:solidFill>
                  <a:schemeClr val="accent2"/>
                </a:solidFill>
                <a:latin typeface="Montserrat" panose="00000500000000000000" pitchFamily="2" charset="0"/>
              </a:rPr>
              <a:t>nopea ja ystävällinen palvelu sekä asiantunteva ohjeistus hakemusten käsittelyssä</a:t>
            </a:r>
            <a:r>
              <a:rPr lang="fi-FI" altLang="fi-FI" i="1">
                <a:solidFill>
                  <a:srgbClr val="444444"/>
                </a:solidFill>
                <a:latin typeface="Montserrat" panose="00000500000000000000" pitchFamily="2" charset="0"/>
              </a:rPr>
              <a:t>. Monet asiakkaat ovat tyytyväisiä päätösten selkeyteen ja prosessin sujuvuuteen. Kuitenkin useat palautteet mainitsevat myös </a:t>
            </a:r>
            <a:r>
              <a:rPr lang="fi-FI" altLang="fi-FI" i="1">
                <a:solidFill>
                  <a:schemeClr val="accent2"/>
                </a:solidFill>
                <a:latin typeface="Montserrat" panose="00000500000000000000" pitchFamily="2" charset="0"/>
              </a:rPr>
              <a:t>byrokraattisuuden ja hitaat käsittelyajat ongelmina</a:t>
            </a:r>
            <a:r>
              <a:rPr lang="fi-FI" altLang="fi-FI" i="1">
                <a:solidFill>
                  <a:srgbClr val="444444"/>
                </a:solidFill>
                <a:latin typeface="Montserrat" panose="00000500000000000000" pitchFamily="2" charset="0"/>
              </a:rPr>
              <a:t>, mikä aiheuttaa turhautumista. Hakemusten tekeminen koetaan toisinaan haastavaksi, ja asiakkaille toivotaan enemmän tietoa prosessin etenemisestä. </a:t>
            </a:r>
            <a:r>
              <a:rPr lang="fi-FI" altLang="fi-FI" i="1">
                <a:solidFill>
                  <a:schemeClr val="accent2"/>
                </a:solidFill>
                <a:latin typeface="Montserrat" panose="00000500000000000000" pitchFamily="2" charset="0"/>
              </a:rPr>
              <a:t>Yhteistyö asiantuntijoiden kanssa on saanut kiitosta</a:t>
            </a:r>
            <a:r>
              <a:rPr lang="fi-FI" altLang="fi-FI" i="1">
                <a:solidFill>
                  <a:srgbClr val="444444"/>
                </a:solidFill>
                <a:latin typeface="Montserrat" panose="00000500000000000000" pitchFamily="2" charset="0"/>
              </a:rPr>
              <a:t>, mutta </a:t>
            </a:r>
            <a:r>
              <a:rPr lang="fi-FI" altLang="fi-FI" i="1">
                <a:solidFill>
                  <a:schemeClr val="accent2"/>
                </a:solidFill>
                <a:latin typeface="Montserrat" panose="00000500000000000000" pitchFamily="2" charset="0"/>
              </a:rPr>
              <a:t>parannettavaa on edelleen erityisesti viestinnässä ja ohjeistuksessa</a:t>
            </a:r>
            <a:r>
              <a:rPr lang="fi-FI" altLang="fi-FI" i="1">
                <a:solidFill>
                  <a:srgbClr val="444444"/>
                </a:solidFill>
                <a:latin typeface="Montserrat" panose="00000500000000000000" pitchFamily="2" charset="0"/>
              </a:rPr>
              <a:t>."</a:t>
            </a:r>
            <a:endParaRPr lang="fi-FI" altLang="fi-FI">
              <a:latin typeface="Montserrat" panose="00000500000000000000" pitchFamily="2" charset="0"/>
            </a:endParaRPr>
          </a:p>
        </p:txBody>
      </p:sp>
      <p:sp>
        <p:nvSpPr>
          <p:cNvPr id="4" name="Dian numeron paikkamerkki 3">
            <a:extLst>
              <a:ext uri="{FF2B5EF4-FFF2-40B4-BE49-F238E27FC236}">
                <a16:creationId xmlns:a16="http://schemas.microsoft.com/office/drawing/2014/main" id="{404B9887-FC84-74EC-4DEB-F20A2CB3764F}"/>
              </a:ext>
            </a:extLst>
          </p:cNvPr>
          <p:cNvSpPr>
            <a:spLocks noGrp="1"/>
          </p:cNvSpPr>
          <p:nvPr>
            <p:ph type="sldNum" sz="quarter" idx="12"/>
          </p:nvPr>
        </p:nvSpPr>
        <p:spPr/>
        <p:txBody>
          <a:bodyPr>
            <a:normAutofit/>
          </a:bodyPr>
          <a:lstStyle/>
          <a:p>
            <a:pPr>
              <a:spcAft>
                <a:spcPts val="600"/>
              </a:spcAft>
              <a:defRPr/>
            </a:pPr>
            <a:fld id="{57879FE8-2ED5-48D4-B386-2FD4C7105771}" type="slidenum">
              <a:rPr lang="fi-FI"/>
              <a:pPr>
                <a:spcAft>
                  <a:spcPts val="600"/>
                </a:spcAft>
                <a:defRPr/>
              </a:pPr>
              <a:t>38</a:t>
            </a:fld>
            <a:endParaRPr lang="fi-FI"/>
          </a:p>
        </p:txBody>
      </p:sp>
      <p:pic>
        <p:nvPicPr>
          <p:cNvPr id="105477" name="Picture 19">
            <a:extLst>
              <a:ext uri="{FF2B5EF4-FFF2-40B4-BE49-F238E27FC236}">
                <a16:creationId xmlns:a16="http://schemas.microsoft.com/office/drawing/2014/main" id="{5AF824F8-D9C8-7158-5A34-BAF99808D2E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3429000"/>
            <a:ext cx="249713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Kuva 7">
            <a:extLst>
              <a:ext uri="{FF2B5EF4-FFF2-40B4-BE49-F238E27FC236}">
                <a16:creationId xmlns:a16="http://schemas.microsoft.com/office/drawing/2014/main" id="{1FD3BE20-0DDC-980F-643C-59330C146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688" y="566738"/>
            <a:ext cx="3306762"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Otsikko 1">
            <a:extLst>
              <a:ext uri="{FF2B5EF4-FFF2-40B4-BE49-F238E27FC236}">
                <a16:creationId xmlns:a16="http://schemas.microsoft.com/office/drawing/2014/main" id="{269D8EDA-B327-CA3D-CD98-EBC206CE79C7}"/>
              </a:ext>
            </a:extLst>
          </p:cNvPr>
          <p:cNvSpPr>
            <a:spLocks noGrp="1" noChangeArrowheads="1"/>
          </p:cNvSpPr>
          <p:nvPr>
            <p:ph type="title"/>
          </p:nvPr>
        </p:nvSpPr>
        <p:spPr>
          <a:xfrm>
            <a:off x="719138" y="233363"/>
            <a:ext cx="10753725" cy="574675"/>
          </a:xfrm>
        </p:spPr>
        <p:txBody>
          <a:bodyPr/>
          <a:lstStyle/>
          <a:p>
            <a:pPr eaLnBrk="1" hangingPunct="1"/>
            <a:r>
              <a:rPr lang="fi-FI" altLang="fi-FI"/>
              <a:t>Nostoja ELY-myönnön Leader-tukien palautteista</a:t>
            </a:r>
          </a:p>
        </p:txBody>
      </p:sp>
      <p:sp>
        <p:nvSpPr>
          <p:cNvPr id="107523" name="Sisällön paikkamerkki 2">
            <a:extLst>
              <a:ext uri="{FF2B5EF4-FFF2-40B4-BE49-F238E27FC236}">
                <a16:creationId xmlns:a16="http://schemas.microsoft.com/office/drawing/2014/main" id="{DCF20859-69F2-3430-ECB7-F8C107ACE411}"/>
              </a:ext>
            </a:extLst>
          </p:cNvPr>
          <p:cNvSpPr>
            <a:spLocks noGrp="1" noChangeArrowheads="1"/>
          </p:cNvSpPr>
          <p:nvPr>
            <p:ph sz="quarter" idx="23"/>
          </p:nvPr>
        </p:nvSpPr>
        <p:spPr>
          <a:xfrm>
            <a:off x="252413" y="795338"/>
            <a:ext cx="11974512" cy="4879975"/>
          </a:xfrm>
        </p:spPr>
        <p:txBody>
          <a:bodyPr/>
          <a:lstStyle/>
          <a:p>
            <a:pPr eaLnBrk="1" hangingPunct="1"/>
            <a:r>
              <a:rPr lang="fi-FI" altLang="fi-FI" i="1">
                <a:solidFill>
                  <a:srgbClr val="424242"/>
                </a:solidFill>
                <a:latin typeface="Montserrat" panose="00000500000000000000" pitchFamily="2" charset="0"/>
              </a:rPr>
              <a:t>Täydentävät pyynnöt asiallisia ja ne on otettu huomioon. Huomioitiin myös pyyntö aikataulusta.</a:t>
            </a:r>
          </a:p>
          <a:p>
            <a:pPr eaLnBrk="1" hangingPunct="1"/>
            <a:r>
              <a:rPr lang="fi-FI" altLang="fi-FI" i="1">
                <a:solidFill>
                  <a:srgbClr val="424242"/>
                </a:solidFill>
                <a:latin typeface="Montserrat" panose="00000500000000000000" pitchFamily="2" charset="0"/>
              </a:rPr>
              <a:t>Hanketuen alussa tuntui hieman byrokraattiselta, mutta asiaan paremmin perehdyttyäni, oli kaikki hyvin luontevaa ja hyvinkin sujuvaa. Kiitos palvelusta ja hyvää syksyn jatkoa.</a:t>
            </a:r>
          </a:p>
          <a:p>
            <a:pPr eaLnBrk="1" hangingPunct="1"/>
            <a:r>
              <a:rPr lang="fi-FI" altLang="fi-FI" i="1">
                <a:solidFill>
                  <a:srgbClr val="424242"/>
                </a:solidFill>
                <a:latin typeface="Montserrat" panose="00000500000000000000" pitchFamily="2" charset="0"/>
              </a:rPr>
              <a:t>Kesti pidempään kuin alussa informoitiin. Etäinen ja vain odottelimme tietoa päätöksestä.</a:t>
            </a:r>
          </a:p>
          <a:p>
            <a:pPr eaLnBrk="1" hangingPunct="1"/>
            <a:r>
              <a:rPr lang="fi-FI" altLang="fi-FI" i="1">
                <a:solidFill>
                  <a:srgbClr val="424242"/>
                </a:solidFill>
                <a:latin typeface="Montserrat" panose="00000500000000000000" pitchFamily="2" charset="0"/>
              </a:rPr>
              <a:t>Kun tukihakemus lähti Leader-ryhmästä kohti Elyä, arvioitu käsittelyaika oli kuukausi. Todellinen käsittelyaika oli muutama päivä, lämmin kiitos käsittelyn ripeydestä.</a:t>
            </a:r>
          </a:p>
          <a:p>
            <a:pPr eaLnBrk="1" hangingPunct="1"/>
            <a:r>
              <a:rPr lang="fi-FI" altLang="fi-FI" i="1">
                <a:solidFill>
                  <a:srgbClr val="424242"/>
                </a:solidFill>
                <a:latin typeface="Montserrat" panose="00000500000000000000" pitchFamily="2" charset="0"/>
              </a:rPr>
              <a:t>Ainahan päätös voisi tulla nopeammin. Palvelu oli äärimmäisen hyvää, kun käsittelijä soitti ja pyysi vakuutusselvityksen, jota ei ollut älytty edes selvittää.Näin se homma eteni sujuvasti vaikka loma oli välissä.</a:t>
            </a:r>
          </a:p>
          <a:p>
            <a:pPr eaLnBrk="1" hangingPunct="1"/>
            <a:r>
              <a:rPr lang="fi-FI" altLang="fi-FI" i="1">
                <a:solidFill>
                  <a:srgbClr val="424242"/>
                </a:solidFill>
                <a:latin typeface="Montserrat" panose="00000500000000000000" pitchFamily="2" charset="0"/>
              </a:rPr>
              <a:t>Päätökset ja perustelut ovat selkeät. Erityisesti asiantuntijapalvelut ovat erinomaisia. Hakemuksen teossa on termistön kanssa haasteita. Näin on saanut apua ja selvyyttä kysymällä asiantuntija-apua.</a:t>
            </a:r>
          </a:p>
        </p:txBody>
      </p:sp>
      <p:sp>
        <p:nvSpPr>
          <p:cNvPr id="4" name="Dian numeron paikkamerkki 3">
            <a:extLst>
              <a:ext uri="{FF2B5EF4-FFF2-40B4-BE49-F238E27FC236}">
                <a16:creationId xmlns:a16="http://schemas.microsoft.com/office/drawing/2014/main" id="{FE47E9D5-0944-2E3E-3933-660AC0E50C15}"/>
              </a:ext>
            </a:extLst>
          </p:cNvPr>
          <p:cNvSpPr>
            <a:spLocks noGrp="1"/>
          </p:cNvSpPr>
          <p:nvPr>
            <p:ph type="sldNum" sz="quarter" idx="24"/>
          </p:nvPr>
        </p:nvSpPr>
        <p:spPr/>
        <p:txBody>
          <a:bodyPr/>
          <a:lstStyle/>
          <a:p>
            <a:pPr>
              <a:defRPr/>
            </a:pPr>
            <a:fld id="{0094F3D3-2097-4146-BDFB-839FF98F52E9}" type="slidenum">
              <a:rPr lang="fi-FI"/>
              <a:pPr>
                <a:defRPr/>
              </a:pPr>
              <a:t>39</a:t>
            </a:fld>
            <a:endParaRPr lang="fi-F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tsikko 1">
            <a:extLst>
              <a:ext uri="{FF2B5EF4-FFF2-40B4-BE49-F238E27FC236}">
                <a16:creationId xmlns:a16="http://schemas.microsoft.com/office/drawing/2014/main" id="{626A9051-E10F-9837-9176-2AC4363572BE}"/>
              </a:ext>
            </a:extLst>
          </p:cNvPr>
          <p:cNvSpPr>
            <a:spLocks noGrp="1" noChangeArrowheads="1"/>
          </p:cNvSpPr>
          <p:nvPr>
            <p:ph type="title"/>
          </p:nvPr>
        </p:nvSpPr>
        <p:spPr>
          <a:xfrm>
            <a:off x="522288" y="427038"/>
            <a:ext cx="3479800" cy="900112"/>
          </a:xfrm>
        </p:spPr>
        <p:txBody>
          <a:bodyPr/>
          <a:lstStyle/>
          <a:p>
            <a:pPr eaLnBrk="1" hangingPunct="1"/>
            <a:r>
              <a:rPr lang="fi-FI" altLang="fi-FI"/>
              <a:t>Leader-hakemusten määrä ja  käsittelytilanne</a:t>
            </a:r>
          </a:p>
        </p:txBody>
      </p:sp>
      <p:sp>
        <p:nvSpPr>
          <p:cNvPr id="3" name="Sisällön paikkamerkki 2">
            <a:extLst>
              <a:ext uri="{FF2B5EF4-FFF2-40B4-BE49-F238E27FC236}">
                <a16:creationId xmlns:a16="http://schemas.microsoft.com/office/drawing/2014/main" id="{5420A9B4-1FD0-8E3A-7260-A0783DF87792}"/>
              </a:ext>
            </a:extLst>
          </p:cNvPr>
          <p:cNvSpPr>
            <a:spLocks noGrp="1"/>
          </p:cNvSpPr>
          <p:nvPr>
            <p:ph type="body" sz="quarter" idx="11"/>
          </p:nvPr>
        </p:nvSpPr>
        <p:spPr>
          <a:xfrm>
            <a:off x="250825" y="1765300"/>
            <a:ext cx="3751263" cy="3784600"/>
          </a:xfrm>
        </p:spPr>
        <p:txBody>
          <a:bodyPr rtlCol="0">
            <a:noAutofit/>
          </a:bodyPr>
          <a:lstStyle/>
          <a:p>
            <a:pPr eaLnBrk="1" fontAlgn="auto" hangingPunct="1">
              <a:spcAft>
                <a:spcPts val="0"/>
              </a:spcAft>
              <a:defRPr/>
            </a:pPr>
            <a:r>
              <a:rPr lang="fi-FI" dirty="0"/>
              <a:t>Kaikki hakemukset yhteensä 9400 kpl (keväällä 8700)</a:t>
            </a:r>
          </a:p>
          <a:p>
            <a:pPr lvl="1" eaLnBrk="1" fontAlgn="auto" hangingPunct="1">
              <a:spcAft>
                <a:spcPts val="0"/>
              </a:spcAft>
              <a:defRPr/>
            </a:pPr>
            <a:r>
              <a:rPr lang="fi-FI" dirty="0"/>
              <a:t>Viime kaudella yhteensä 13400 </a:t>
            </a:r>
          </a:p>
          <a:p>
            <a:pPr lvl="1" eaLnBrk="1" fontAlgn="auto" hangingPunct="1">
              <a:spcAft>
                <a:spcPts val="0"/>
              </a:spcAft>
              <a:defRPr/>
            </a:pPr>
            <a:r>
              <a:rPr lang="fi-FI" dirty="0"/>
              <a:t>Viime kauteen verrattuna       </a:t>
            </a:r>
            <a:r>
              <a:rPr lang="fi-FI" dirty="0">
                <a:solidFill>
                  <a:schemeClr val="accent2"/>
                </a:solidFill>
              </a:rPr>
              <a:t>n. 2,5-kertainen määrä hakemuksia per vuosi</a:t>
            </a:r>
          </a:p>
          <a:p>
            <a:pPr eaLnBrk="1" fontAlgn="auto" hangingPunct="1">
              <a:spcAft>
                <a:spcPts val="0"/>
              </a:spcAft>
              <a:defRPr/>
            </a:pPr>
            <a:r>
              <a:rPr lang="fi-FI" dirty="0" err="1"/>
              <a:t>Leader</a:t>
            </a:r>
            <a:r>
              <a:rPr lang="fi-FI" dirty="0"/>
              <a:t>-käsittelyssä 77, </a:t>
            </a:r>
            <a:r>
              <a:rPr lang="fi-FI" dirty="0">
                <a:solidFill>
                  <a:srgbClr val="00B050"/>
                </a:solidFill>
              </a:rPr>
              <a:t>0,1 % </a:t>
            </a:r>
            <a:r>
              <a:rPr lang="fi-FI" dirty="0"/>
              <a:t>(keväällä 1250, 14 %)	</a:t>
            </a:r>
          </a:p>
          <a:p>
            <a:pPr eaLnBrk="1" fontAlgn="auto" hangingPunct="1">
              <a:spcAft>
                <a:spcPts val="0"/>
              </a:spcAft>
              <a:defRPr/>
            </a:pPr>
            <a:r>
              <a:rPr lang="fi-FI" dirty="0"/>
              <a:t>ELY-käsittelyssä 448,</a:t>
            </a:r>
            <a:r>
              <a:rPr lang="fi-FI" dirty="0">
                <a:solidFill>
                  <a:schemeClr val="accent2"/>
                </a:solidFill>
              </a:rPr>
              <a:t> 5 % </a:t>
            </a:r>
            <a:r>
              <a:rPr lang="fi-FI" dirty="0"/>
              <a:t>(keväällä 720, 8 %)</a:t>
            </a:r>
          </a:p>
          <a:p>
            <a:pPr eaLnBrk="1" fontAlgn="auto" hangingPunct="1">
              <a:spcAft>
                <a:spcPts val="0"/>
              </a:spcAft>
              <a:defRPr/>
            </a:pPr>
            <a:r>
              <a:rPr lang="fi-FI" dirty="0"/>
              <a:t>Tukipäätöksen saaneet	 8882, </a:t>
            </a:r>
            <a:r>
              <a:rPr lang="fi-FI" dirty="0">
                <a:solidFill>
                  <a:schemeClr val="accent3"/>
                </a:solidFill>
              </a:rPr>
              <a:t>95 % </a:t>
            </a:r>
            <a:r>
              <a:rPr lang="fi-FI" dirty="0"/>
              <a:t>(keväällä 6740, 77 %)</a:t>
            </a:r>
            <a:endParaRPr lang="fi-FI" dirty="0">
              <a:solidFill>
                <a:schemeClr val="accent3"/>
              </a:solidFill>
            </a:endParaRPr>
          </a:p>
          <a:p>
            <a:pPr marL="0" indent="0" eaLnBrk="1" fontAlgn="auto" hangingPunct="1">
              <a:spcAft>
                <a:spcPts val="0"/>
              </a:spcAft>
              <a:buFont typeface="Arial" panose="020B0604020202020204" pitchFamily="34" charset="0"/>
              <a:buNone/>
              <a:defRPr/>
            </a:pPr>
            <a:endParaRPr lang="fi-FI" dirty="0">
              <a:solidFill>
                <a:schemeClr val="accent2"/>
              </a:solidFill>
            </a:endParaRPr>
          </a:p>
          <a:p>
            <a:pPr marL="0" indent="0" eaLnBrk="1" fontAlgn="auto" hangingPunct="1">
              <a:spcAft>
                <a:spcPts val="0"/>
              </a:spcAft>
              <a:buFont typeface="Arial" panose="020B0604020202020204" pitchFamily="34" charset="0"/>
              <a:buNone/>
              <a:defRPr/>
            </a:pPr>
            <a:endParaRPr lang="fi-FI" dirty="0"/>
          </a:p>
        </p:txBody>
      </p:sp>
      <p:sp>
        <p:nvSpPr>
          <p:cNvPr id="4" name="Dian numeron paikkamerkki 3">
            <a:extLst>
              <a:ext uri="{FF2B5EF4-FFF2-40B4-BE49-F238E27FC236}">
                <a16:creationId xmlns:a16="http://schemas.microsoft.com/office/drawing/2014/main" id="{83D150A0-6578-E10B-D218-3D949D130717}"/>
              </a:ext>
            </a:extLst>
          </p:cNvPr>
          <p:cNvSpPr>
            <a:spLocks noGrp="1"/>
          </p:cNvSpPr>
          <p:nvPr>
            <p:ph type="sldNum" sz="quarter" idx="12"/>
          </p:nvPr>
        </p:nvSpPr>
        <p:spPr/>
        <p:txBody>
          <a:bodyPr/>
          <a:lstStyle/>
          <a:p>
            <a:pPr>
              <a:defRPr/>
            </a:pPr>
            <a:fld id="{5603274D-A18D-4350-A656-28C88440DF07}" type="slidenum">
              <a:rPr lang="fi-FI"/>
              <a:pPr>
                <a:defRPr/>
              </a:pPr>
              <a:t>4</a:t>
            </a:fld>
            <a:endParaRPr lang="fi-FI" dirty="0"/>
          </a:p>
        </p:txBody>
      </p:sp>
      <p:graphicFrame>
        <p:nvGraphicFramePr>
          <p:cNvPr id="49157" name="Kaavio 6">
            <a:extLst>
              <a:ext uri="{FF2B5EF4-FFF2-40B4-BE49-F238E27FC236}">
                <a16:creationId xmlns:a16="http://schemas.microsoft.com/office/drawing/2014/main" id="{0AF161E0-D66F-3B72-8257-B99EC4838A4D}"/>
              </a:ext>
            </a:extLst>
          </p:cNvPr>
          <p:cNvGraphicFramePr>
            <a:graphicFrameLocks/>
          </p:cNvGraphicFramePr>
          <p:nvPr/>
        </p:nvGraphicFramePr>
        <p:xfrm>
          <a:off x="4054475" y="946150"/>
          <a:ext cx="8804275" cy="4540250"/>
        </p:xfrm>
        <a:graphic>
          <a:graphicData uri="http://schemas.openxmlformats.org/presentationml/2006/ole">
            <mc:AlternateContent xmlns:mc="http://schemas.openxmlformats.org/markup-compatibility/2006">
              <mc:Choice xmlns:v="urn:schemas-microsoft-com:vml" Requires="v">
                <p:oleObj name="Chart" r:id="rId2" imgW="8809483" imgH="4548010" progId="Excel.Chart.8">
                  <p:embed/>
                </p:oleObj>
              </mc:Choice>
              <mc:Fallback>
                <p:oleObj name="Chart" r:id="rId2" imgW="8809483" imgH="4548010" progId="Excel.Chart.8">
                  <p:embed/>
                  <p:pic>
                    <p:nvPicPr>
                      <p:cNvPr id="0" name="Kaavio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475" y="946150"/>
                        <a:ext cx="88042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tsikko 1">
            <a:extLst>
              <a:ext uri="{FF2B5EF4-FFF2-40B4-BE49-F238E27FC236}">
                <a16:creationId xmlns:a16="http://schemas.microsoft.com/office/drawing/2014/main" id="{9D74B644-DA30-F56E-3779-7EFDC39F6332}"/>
              </a:ext>
            </a:extLst>
          </p:cNvPr>
          <p:cNvSpPr>
            <a:spLocks noGrp="1" noChangeArrowheads="1"/>
          </p:cNvSpPr>
          <p:nvPr>
            <p:ph type="title"/>
          </p:nvPr>
        </p:nvSpPr>
        <p:spPr>
          <a:xfrm>
            <a:off x="720725" y="720725"/>
            <a:ext cx="7040563" cy="574675"/>
          </a:xfrm>
        </p:spPr>
        <p:txBody>
          <a:bodyPr/>
          <a:lstStyle/>
          <a:p>
            <a:pPr eaLnBrk="1" hangingPunct="1"/>
            <a:r>
              <a:rPr lang="fi-FI" altLang="fi-FI"/>
              <a:t>ELY-maksun Leader-tukien palaute</a:t>
            </a:r>
            <a:endParaRPr lang="fi-FI" altLang="fi-FI" sz="2000"/>
          </a:p>
        </p:txBody>
      </p:sp>
      <p:sp>
        <p:nvSpPr>
          <p:cNvPr id="108547" name="Tekstin paikkamerkki 6">
            <a:extLst>
              <a:ext uri="{FF2B5EF4-FFF2-40B4-BE49-F238E27FC236}">
                <a16:creationId xmlns:a16="http://schemas.microsoft.com/office/drawing/2014/main" id="{D81ECF53-ECBD-279A-C14D-BE6ECD18B152}"/>
              </a:ext>
            </a:extLst>
          </p:cNvPr>
          <p:cNvSpPr>
            <a:spLocks noGrp="1" noChangeArrowheads="1"/>
          </p:cNvSpPr>
          <p:nvPr>
            <p:ph type="body" sz="quarter" idx="11"/>
          </p:nvPr>
        </p:nvSpPr>
        <p:spPr>
          <a:xfrm>
            <a:off x="720725" y="1439863"/>
            <a:ext cx="7038975" cy="4319587"/>
          </a:xfrm>
        </p:spPr>
        <p:txBody>
          <a:bodyPr/>
          <a:lstStyle/>
          <a:p>
            <a:pPr marL="0" indent="0" eaLnBrk="1" hangingPunct="1">
              <a:buFont typeface="Arial" panose="020B0604020202020204" pitchFamily="34" charset="0"/>
              <a:buNone/>
            </a:pPr>
            <a:r>
              <a:rPr lang="fi-FI" altLang="fi-FI" i="1">
                <a:latin typeface="Montserrat" panose="00000500000000000000" pitchFamily="2" charset="0"/>
              </a:rPr>
              <a:t>"</a:t>
            </a:r>
            <a:r>
              <a:rPr lang="fi-FI" altLang="fi-FI" i="1">
                <a:solidFill>
                  <a:srgbClr val="FF0000"/>
                </a:solidFill>
                <a:latin typeface="Montserrat" panose="00000500000000000000" pitchFamily="2" charset="0"/>
              </a:rPr>
              <a:t>Asiakkaat ovat yleisesti tyytyväisiä palvelun nopeuteen ja asiantuntevuuteen. </a:t>
            </a:r>
            <a:r>
              <a:rPr lang="fi-FI" altLang="fi-FI" i="1">
                <a:latin typeface="Montserrat" panose="00000500000000000000" pitchFamily="2" charset="0"/>
              </a:rPr>
              <a:t>Useat palautteet korostavat </a:t>
            </a:r>
            <a:r>
              <a:rPr lang="fi-FI" altLang="fi-FI" i="1">
                <a:solidFill>
                  <a:srgbClr val="FF0000"/>
                </a:solidFill>
                <a:latin typeface="Montserrat" panose="00000500000000000000" pitchFamily="2" charset="0"/>
              </a:rPr>
              <a:t>ystävällistä ja avuliasta asiakaspalvelua, joka on ollut avainasemassa hakemusten käsittelyssä.</a:t>
            </a:r>
            <a:r>
              <a:rPr lang="fi-FI" altLang="fi-FI" i="1">
                <a:latin typeface="Montserrat" panose="00000500000000000000" pitchFamily="2" charset="0"/>
              </a:rPr>
              <a:t> Kuitenkin järjestelmän, kuten Hyrrän, käytettävyydessä on havaittu haasteita, mikä on aiheuttanut epäselvyyksiä ja hidastanut prosessia. </a:t>
            </a:r>
            <a:r>
              <a:rPr lang="fi-FI" altLang="fi-FI" i="1">
                <a:solidFill>
                  <a:srgbClr val="FF0000"/>
                </a:solidFill>
                <a:latin typeface="Montserrat" panose="00000500000000000000" pitchFamily="2" charset="0"/>
              </a:rPr>
              <a:t>Ohjeistusten toivotaan olevan tarkempia ja esimerkillisiä</a:t>
            </a:r>
            <a:r>
              <a:rPr lang="fi-FI" altLang="fi-FI" i="1">
                <a:latin typeface="Montserrat" panose="00000500000000000000" pitchFamily="2" charset="0"/>
              </a:rPr>
              <a:t>. Vaikka suurin osa asioinnista on sujunut hyvin, </a:t>
            </a:r>
            <a:r>
              <a:rPr lang="fi-FI" altLang="fi-FI" i="1">
                <a:solidFill>
                  <a:srgbClr val="FF0000"/>
                </a:solidFill>
                <a:latin typeface="Montserrat" panose="00000500000000000000" pitchFamily="2" charset="0"/>
              </a:rPr>
              <a:t>jotkut asiakkaat ovat kokeneet käsittelyaikojen olevan liian pitkiä</a:t>
            </a:r>
            <a:r>
              <a:rPr lang="fi-FI" altLang="fi-FI" i="1">
                <a:latin typeface="Montserrat" panose="00000500000000000000" pitchFamily="2" charset="0"/>
              </a:rPr>
              <a:t>, erityisesti pienille yhdistyksille, jotka tarvitsevat nopeaa apua."</a:t>
            </a:r>
            <a:endParaRPr lang="fi-FI" altLang="fi-FI">
              <a:latin typeface="Montserrat" panose="00000500000000000000" pitchFamily="2" charset="0"/>
            </a:endParaRPr>
          </a:p>
        </p:txBody>
      </p:sp>
      <p:sp>
        <p:nvSpPr>
          <p:cNvPr id="4" name="Dian numeron paikkamerkki 3">
            <a:extLst>
              <a:ext uri="{FF2B5EF4-FFF2-40B4-BE49-F238E27FC236}">
                <a16:creationId xmlns:a16="http://schemas.microsoft.com/office/drawing/2014/main" id="{0838B2A9-DC05-4213-7612-705317DFC9A0}"/>
              </a:ext>
            </a:extLst>
          </p:cNvPr>
          <p:cNvSpPr>
            <a:spLocks noGrp="1"/>
          </p:cNvSpPr>
          <p:nvPr>
            <p:ph type="sldNum" sz="quarter" idx="12"/>
          </p:nvPr>
        </p:nvSpPr>
        <p:spPr/>
        <p:txBody>
          <a:bodyPr>
            <a:normAutofit/>
          </a:bodyPr>
          <a:lstStyle/>
          <a:p>
            <a:pPr>
              <a:spcAft>
                <a:spcPts val="600"/>
              </a:spcAft>
              <a:defRPr/>
            </a:pPr>
            <a:fld id="{3DF553BB-2489-4FA4-A180-6D3AFAE8BBC7}" type="slidenum">
              <a:rPr lang="fi-FI"/>
              <a:pPr>
                <a:spcAft>
                  <a:spcPts val="600"/>
                </a:spcAft>
                <a:defRPr/>
              </a:pPr>
              <a:t>40</a:t>
            </a:fld>
            <a:endParaRPr lang="fi-FI"/>
          </a:p>
        </p:txBody>
      </p:sp>
      <p:pic>
        <p:nvPicPr>
          <p:cNvPr id="108549" name="Picture 19">
            <a:extLst>
              <a:ext uri="{FF2B5EF4-FFF2-40B4-BE49-F238E27FC236}">
                <a16:creationId xmlns:a16="http://schemas.microsoft.com/office/drawing/2014/main" id="{7EA3EB37-6146-29EF-4B7D-A661D342A1D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3429000"/>
            <a:ext cx="249713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Kuva 7">
            <a:extLst>
              <a:ext uri="{FF2B5EF4-FFF2-40B4-BE49-F238E27FC236}">
                <a16:creationId xmlns:a16="http://schemas.microsoft.com/office/drawing/2014/main" id="{B69B2493-6C38-0459-B57D-7E74F8B05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4075" y="534988"/>
            <a:ext cx="3370263"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Otsikko 1">
            <a:extLst>
              <a:ext uri="{FF2B5EF4-FFF2-40B4-BE49-F238E27FC236}">
                <a16:creationId xmlns:a16="http://schemas.microsoft.com/office/drawing/2014/main" id="{08C9DDE5-DDEF-EFDD-65AB-59D475B9C7ED}"/>
              </a:ext>
            </a:extLst>
          </p:cNvPr>
          <p:cNvSpPr>
            <a:spLocks noGrp="1" noChangeArrowheads="1"/>
          </p:cNvSpPr>
          <p:nvPr>
            <p:ph type="title"/>
          </p:nvPr>
        </p:nvSpPr>
        <p:spPr>
          <a:xfrm>
            <a:off x="755650" y="354013"/>
            <a:ext cx="10755313" cy="576262"/>
          </a:xfrm>
        </p:spPr>
        <p:txBody>
          <a:bodyPr/>
          <a:lstStyle/>
          <a:p>
            <a:pPr eaLnBrk="1" hangingPunct="1"/>
            <a:r>
              <a:rPr lang="fi-FI" altLang="fi-FI"/>
              <a:t>Nostoja ELY-maksun Leader-tukien palautteista</a:t>
            </a:r>
          </a:p>
        </p:txBody>
      </p:sp>
      <p:sp>
        <p:nvSpPr>
          <p:cNvPr id="110595" name="Sisällön paikkamerkki 2">
            <a:extLst>
              <a:ext uri="{FF2B5EF4-FFF2-40B4-BE49-F238E27FC236}">
                <a16:creationId xmlns:a16="http://schemas.microsoft.com/office/drawing/2014/main" id="{8DAA40D7-760F-C9F8-C7AB-89A1A1B2102B}"/>
              </a:ext>
            </a:extLst>
          </p:cNvPr>
          <p:cNvSpPr>
            <a:spLocks noGrp="1" noChangeArrowheads="1"/>
          </p:cNvSpPr>
          <p:nvPr>
            <p:ph sz="quarter" idx="23"/>
          </p:nvPr>
        </p:nvSpPr>
        <p:spPr>
          <a:xfrm>
            <a:off x="420688" y="933450"/>
            <a:ext cx="11549062" cy="4826000"/>
          </a:xfrm>
        </p:spPr>
        <p:txBody>
          <a:bodyPr/>
          <a:lstStyle/>
          <a:p>
            <a:pPr eaLnBrk="1" hangingPunct="1"/>
            <a:r>
              <a:rPr lang="fi-FI" altLang="fi-FI" i="1">
                <a:solidFill>
                  <a:srgbClr val="424242"/>
                </a:solidFill>
                <a:latin typeface="Montserrat" panose="00000500000000000000" pitchFamily="2" charset="0"/>
              </a:rPr>
              <a:t>Henkilö otti suoraan yhteyttä hankehakemuksen jättäjään puhelimitse ja myös sähköpostitse asiakkaan pyynnöstä lisätietoja varten. Selkeäsanainen soittaja.</a:t>
            </a:r>
          </a:p>
          <a:p>
            <a:pPr eaLnBrk="1" hangingPunct="1"/>
            <a:r>
              <a:rPr lang="fi-FI" altLang="fi-FI" i="1">
                <a:solidFill>
                  <a:srgbClr val="424242"/>
                </a:solidFill>
                <a:latin typeface="Montserrat" panose="00000500000000000000" pitchFamily="2" charset="0"/>
              </a:rPr>
              <a:t>Kaikki sujui erittäin hyvin ja jouhevasti. Sain riittävästi apua kunnasta sekä Leader-ryhmältä. Päätökset tulivat aikataulun mukaisesti.</a:t>
            </a:r>
          </a:p>
          <a:p>
            <a:pPr eaLnBrk="1" hangingPunct="1"/>
            <a:r>
              <a:rPr lang="fi-FI" altLang="fi-FI" i="1">
                <a:solidFill>
                  <a:srgbClr val="424242"/>
                </a:solidFill>
                <a:latin typeface="Montserrat" panose="00000500000000000000" pitchFamily="2" charset="0"/>
              </a:rPr>
              <a:t>En oikein ymmärtänyt alkuun korjaustoiveita. Keskustelu virkailijan kanssa auttoi.</a:t>
            </a:r>
          </a:p>
          <a:p>
            <a:pPr eaLnBrk="1" hangingPunct="1"/>
            <a:r>
              <a:rPr lang="fi-FI" altLang="fi-FI" i="1">
                <a:solidFill>
                  <a:srgbClr val="424242"/>
                </a:solidFill>
                <a:latin typeface="Montserrat" panose="00000500000000000000" pitchFamily="2" charset="0"/>
              </a:rPr>
              <a:t>Kokonaisuutena maksatushakemuksen käsittely ja täydennyspyyntö olivat asialliset ja oikeudenmukaiset.</a:t>
            </a:r>
          </a:p>
          <a:p>
            <a:pPr eaLnBrk="1" hangingPunct="1"/>
            <a:r>
              <a:rPr lang="fi-FI" altLang="fi-FI" i="1">
                <a:solidFill>
                  <a:srgbClr val="424242"/>
                </a:solidFill>
                <a:latin typeface="Montserrat" panose="00000500000000000000" pitchFamily="2" charset="0"/>
              </a:rPr>
              <a:t>Päätös viipyi yllättävän kauan. Päätös oli selkeä.</a:t>
            </a:r>
          </a:p>
          <a:p>
            <a:pPr eaLnBrk="1" hangingPunct="1"/>
            <a:r>
              <a:rPr lang="fi-FI" altLang="fi-FI" i="1">
                <a:solidFill>
                  <a:srgbClr val="424242"/>
                </a:solidFill>
                <a:latin typeface="Montserrat" panose="00000500000000000000" pitchFamily="2" charset="0"/>
              </a:rPr>
              <a:t>Todella nopea, ystävällinen ja asiantunteva käsittely. Ohjattiin selkeästi maksatuksen tekemisessä ja pienet korjaus/lisäyspyynnöt hakemukseen soitettiin. Ensin ja sitten vasta hakemus palautettiin täydennykseen.</a:t>
            </a:r>
          </a:p>
          <a:p>
            <a:pPr eaLnBrk="1" hangingPunct="1"/>
            <a:r>
              <a:rPr lang="fi-FI" altLang="fi-FI" i="1">
                <a:solidFill>
                  <a:srgbClr val="424242"/>
                </a:solidFill>
                <a:latin typeface="Montserrat" panose="00000500000000000000" pitchFamily="2" charset="0"/>
              </a:rPr>
              <a:t>Hankehakemuksen teko haasteellista jos on vain satunnaisesti tarvinnun hakemuksia tehdä. Aikaa kului mutta onnistui kuitenkin. Hankeen asiantuntijat hyviä ja osaavia. Päätös selkeä ja nopeasti saapunut hankkeen hakijalle. Kiitos</a:t>
            </a:r>
          </a:p>
        </p:txBody>
      </p:sp>
      <p:sp>
        <p:nvSpPr>
          <p:cNvPr id="4" name="Dian numeron paikkamerkki 3">
            <a:extLst>
              <a:ext uri="{FF2B5EF4-FFF2-40B4-BE49-F238E27FC236}">
                <a16:creationId xmlns:a16="http://schemas.microsoft.com/office/drawing/2014/main" id="{741780B8-A6E2-8457-6F9D-B9B80EE07136}"/>
              </a:ext>
            </a:extLst>
          </p:cNvPr>
          <p:cNvSpPr>
            <a:spLocks noGrp="1"/>
          </p:cNvSpPr>
          <p:nvPr>
            <p:ph type="sldNum" sz="quarter" idx="24"/>
          </p:nvPr>
        </p:nvSpPr>
        <p:spPr/>
        <p:txBody>
          <a:bodyPr/>
          <a:lstStyle/>
          <a:p>
            <a:pPr>
              <a:defRPr/>
            </a:pPr>
            <a:fld id="{F0BBDB6D-CF2E-43C9-B747-5BBF83532C9E}" type="slidenum">
              <a:rPr lang="fi-FI"/>
              <a:pPr>
                <a:defRPr/>
              </a:pPr>
              <a:t>41</a:t>
            </a:fld>
            <a:endParaRPr lang="fi-FI"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Otsikko 1">
            <a:extLst>
              <a:ext uri="{FF2B5EF4-FFF2-40B4-BE49-F238E27FC236}">
                <a16:creationId xmlns:a16="http://schemas.microsoft.com/office/drawing/2014/main" id="{0DBE5049-BED7-E7D3-AA46-BF3266573652}"/>
              </a:ext>
            </a:extLst>
          </p:cNvPr>
          <p:cNvSpPr>
            <a:spLocks noGrp="1" noChangeArrowheads="1"/>
          </p:cNvSpPr>
          <p:nvPr>
            <p:ph type="title"/>
          </p:nvPr>
        </p:nvSpPr>
        <p:spPr>
          <a:xfrm>
            <a:off x="5273675" y="1595438"/>
            <a:ext cx="6119813" cy="1835150"/>
          </a:xfrm>
        </p:spPr>
        <p:txBody>
          <a:bodyPr/>
          <a:lstStyle/>
          <a:p>
            <a:pPr eaLnBrk="1" hangingPunct="1"/>
            <a:r>
              <a:rPr lang="fi-FI" altLang="fi-FI"/>
              <a:t>Kiitos!</a:t>
            </a:r>
          </a:p>
        </p:txBody>
      </p:sp>
      <p:sp>
        <p:nvSpPr>
          <p:cNvPr id="3" name="Tekstin paikkamerkki 2">
            <a:extLst>
              <a:ext uri="{FF2B5EF4-FFF2-40B4-BE49-F238E27FC236}">
                <a16:creationId xmlns:a16="http://schemas.microsoft.com/office/drawing/2014/main" id="{A8170C04-E100-ECCE-CD10-990C6E047C39}"/>
              </a:ext>
            </a:extLst>
          </p:cNvPr>
          <p:cNvSpPr>
            <a:spLocks noGrp="1"/>
          </p:cNvSpPr>
          <p:nvPr>
            <p:ph type="body" sz="quarter" idx="10"/>
          </p:nvPr>
        </p:nvSpPr>
        <p:spPr>
          <a:xfrm>
            <a:off x="5273675" y="3671888"/>
            <a:ext cx="6119813" cy="1079500"/>
          </a:xfrm>
        </p:spPr>
        <p:txBody>
          <a:bodyPr rtlCol="0"/>
          <a:lstStyle/>
          <a:p>
            <a:pPr eaLnBrk="1" fontAlgn="auto" hangingPunct="1">
              <a:spcAft>
                <a:spcPts val="0"/>
              </a:spcAft>
              <a:defRPr/>
            </a:pPr>
            <a:r>
              <a:rPr lang="fi-FI" dirty="0">
                <a:hlinkClick r:id="rId2"/>
              </a:rPr>
              <a:t>kaisa.eerola@ruokavirasto.fi</a:t>
            </a:r>
            <a:r>
              <a:rPr lang="fi-FI" dirty="0"/>
              <a:t> </a:t>
            </a:r>
          </a:p>
          <a:p>
            <a:pPr eaLnBrk="1" fontAlgn="auto" hangingPunct="1">
              <a:spcAft>
                <a:spcPts val="0"/>
              </a:spcAft>
              <a:defRPr/>
            </a:pPr>
            <a:endParaRPr lang="fi-FI"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tsikko 1">
            <a:extLst>
              <a:ext uri="{FF2B5EF4-FFF2-40B4-BE49-F238E27FC236}">
                <a16:creationId xmlns:a16="http://schemas.microsoft.com/office/drawing/2014/main" id="{F19BF2A2-0629-869C-0F0A-D0384B736990}"/>
              </a:ext>
            </a:extLst>
          </p:cNvPr>
          <p:cNvSpPr>
            <a:spLocks noGrp="1" noChangeArrowheads="1"/>
          </p:cNvSpPr>
          <p:nvPr>
            <p:ph type="title"/>
          </p:nvPr>
        </p:nvSpPr>
        <p:spPr>
          <a:xfrm>
            <a:off x="720725" y="571500"/>
            <a:ext cx="3098800" cy="900113"/>
          </a:xfrm>
        </p:spPr>
        <p:txBody>
          <a:bodyPr/>
          <a:lstStyle/>
          <a:p>
            <a:pPr eaLnBrk="1" hangingPunct="1"/>
            <a:r>
              <a:rPr lang="fi-FI" altLang="fi-FI"/>
              <a:t>Päätöstulokset </a:t>
            </a:r>
          </a:p>
        </p:txBody>
      </p:sp>
      <p:sp>
        <p:nvSpPr>
          <p:cNvPr id="4" name="Sisällön paikkamerkki 3">
            <a:extLst>
              <a:ext uri="{FF2B5EF4-FFF2-40B4-BE49-F238E27FC236}">
                <a16:creationId xmlns:a16="http://schemas.microsoft.com/office/drawing/2014/main" id="{2EA38A4F-2E24-E703-C58C-20A7D35DC960}"/>
              </a:ext>
            </a:extLst>
          </p:cNvPr>
          <p:cNvSpPr>
            <a:spLocks noGrp="1"/>
          </p:cNvSpPr>
          <p:nvPr>
            <p:ph type="body" sz="quarter" idx="11"/>
          </p:nvPr>
        </p:nvSpPr>
        <p:spPr>
          <a:xfrm>
            <a:off x="177800" y="1282700"/>
            <a:ext cx="4032250" cy="4665663"/>
          </a:xfrm>
        </p:spPr>
        <p:txBody>
          <a:bodyPr rtlCol="0">
            <a:noAutofit/>
          </a:bodyPr>
          <a:lstStyle/>
          <a:p>
            <a:pPr eaLnBrk="1" fontAlgn="auto" hangingPunct="1">
              <a:spcAft>
                <a:spcPts val="0"/>
              </a:spcAft>
              <a:defRPr/>
            </a:pPr>
            <a:r>
              <a:rPr lang="fi-FI" dirty="0"/>
              <a:t>Kaikki tukipäätökset yhteensä 8 882</a:t>
            </a:r>
          </a:p>
          <a:p>
            <a:pPr eaLnBrk="1" fontAlgn="auto" hangingPunct="1">
              <a:spcAft>
                <a:spcPts val="0"/>
              </a:spcAft>
              <a:defRPr/>
            </a:pPr>
            <a:r>
              <a:rPr lang="fi-FI" dirty="0"/>
              <a:t>Hyväksytty 6 380, </a:t>
            </a:r>
            <a:r>
              <a:rPr lang="fi-FI" dirty="0">
                <a:solidFill>
                  <a:srgbClr val="00B050"/>
                </a:solidFill>
              </a:rPr>
              <a:t>72 %</a:t>
            </a:r>
          </a:p>
          <a:p>
            <a:pPr eaLnBrk="1" fontAlgn="auto" hangingPunct="1">
              <a:spcAft>
                <a:spcPts val="0"/>
              </a:spcAft>
              <a:defRPr/>
            </a:pPr>
            <a:r>
              <a:rPr lang="fi-FI" dirty="0"/>
              <a:t>Hylätty 1 727, </a:t>
            </a:r>
            <a:r>
              <a:rPr lang="fi-FI" dirty="0">
                <a:solidFill>
                  <a:schemeClr val="accent2"/>
                </a:solidFill>
              </a:rPr>
              <a:t>19 %</a:t>
            </a:r>
          </a:p>
          <a:p>
            <a:pPr eaLnBrk="1" fontAlgn="auto" hangingPunct="1">
              <a:spcAft>
                <a:spcPts val="0"/>
              </a:spcAft>
              <a:defRPr/>
            </a:pPr>
            <a:r>
              <a:rPr lang="fi-FI" dirty="0"/>
              <a:t>Hakemus peruttu 746, </a:t>
            </a:r>
            <a:r>
              <a:rPr lang="fi-FI" dirty="0">
                <a:solidFill>
                  <a:schemeClr val="accent3"/>
                </a:solidFill>
              </a:rPr>
              <a:t>8 %</a:t>
            </a:r>
          </a:p>
          <a:p>
            <a:pPr eaLnBrk="1" fontAlgn="auto" hangingPunct="1">
              <a:spcAft>
                <a:spcPts val="0"/>
              </a:spcAft>
              <a:defRPr/>
            </a:pPr>
            <a:r>
              <a:rPr lang="fi-FI" dirty="0"/>
              <a:t>Virhekirjaus 29, </a:t>
            </a:r>
            <a:r>
              <a:rPr lang="fi-FI" dirty="0">
                <a:solidFill>
                  <a:schemeClr val="accent4"/>
                </a:solidFill>
              </a:rPr>
              <a:t>0,3 %</a:t>
            </a:r>
          </a:p>
          <a:p>
            <a:pPr eaLnBrk="1" fontAlgn="auto" hangingPunct="1">
              <a:spcAft>
                <a:spcPts val="0"/>
              </a:spcAft>
              <a:defRPr/>
            </a:pPr>
            <a:r>
              <a:rPr lang="fi-FI" dirty="0"/>
              <a:t>Muita kuin hyväksyttyjä päätöstuloksia </a:t>
            </a:r>
            <a:r>
              <a:rPr lang="fi-FI" dirty="0">
                <a:solidFill>
                  <a:srgbClr val="FF0000"/>
                </a:solidFill>
              </a:rPr>
              <a:t>28 %</a:t>
            </a:r>
            <a:r>
              <a:rPr lang="fi-FI" dirty="0"/>
              <a:t> </a:t>
            </a:r>
          </a:p>
          <a:p>
            <a:pPr lvl="1" eaLnBrk="1" fontAlgn="auto" hangingPunct="1">
              <a:spcAft>
                <a:spcPts val="0"/>
              </a:spcAft>
              <a:defRPr/>
            </a:pPr>
            <a:r>
              <a:rPr lang="fi-FI" dirty="0"/>
              <a:t>Keväällä 31 %</a:t>
            </a:r>
          </a:p>
          <a:p>
            <a:pPr lvl="1" eaLnBrk="1" fontAlgn="auto" hangingPunct="1">
              <a:spcAft>
                <a:spcPts val="0"/>
              </a:spcAft>
              <a:defRPr/>
            </a:pPr>
            <a:r>
              <a:rPr lang="fi-FI" dirty="0"/>
              <a:t>Viime kaudella hyväksyttyjä       10 250, muita 3 150</a:t>
            </a:r>
          </a:p>
          <a:p>
            <a:pPr lvl="1" eaLnBrk="1" fontAlgn="auto" hangingPunct="1">
              <a:spcAft>
                <a:spcPts val="0"/>
              </a:spcAft>
              <a:defRPr/>
            </a:pPr>
            <a:r>
              <a:rPr lang="fi-FI" dirty="0"/>
              <a:t>Viime kaudella hyväksyttyjä </a:t>
            </a:r>
            <a:r>
              <a:rPr lang="fi-FI" dirty="0">
                <a:solidFill>
                  <a:srgbClr val="00B050"/>
                </a:solidFill>
              </a:rPr>
              <a:t>76 %</a:t>
            </a:r>
            <a:r>
              <a:rPr lang="fi-FI" dirty="0"/>
              <a:t>, </a:t>
            </a:r>
            <a:r>
              <a:rPr lang="fi-FI" dirty="0">
                <a:solidFill>
                  <a:schemeClr val="accent1"/>
                </a:solidFill>
              </a:rPr>
              <a:t>     </a:t>
            </a:r>
            <a:r>
              <a:rPr lang="fi-FI" dirty="0"/>
              <a:t>muita päätöstuloksia </a:t>
            </a:r>
            <a:r>
              <a:rPr lang="fi-FI" dirty="0">
                <a:solidFill>
                  <a:srgbClr val="FF0000"/>
                </a:solidFill>
              </a:rPr>
              <a:t>24 %</a:t>
            </a:r>
          </a:p>
          <a:p>
            <a:pPr marL="0" indent="0" eaLnBrk="1" fontAlgn="auto" hangingPunct="1">
              <a:spcAft>
                <a:spcPts val="0"/>
              </a:spcAft>
              <a:buFont typeface="Arial" panose="020B0604020202020204" pitchFamily="34" charset="0"/>
              <a:buNone/>
              <a:defRPr/>
            </a:pPr>
            <a:endParaRPr lang="fi-FI" dirty="0"/>
          </a:p>
        </p:txBody>
      </p:sp>
      <p:sp>
        <p:nvSpPr>
          <p:cNvPr id="3" name="Dian numeron paikkamerkki 2">
            <a:extLst>
              <a:ext uri="{FF2B5EF4-FFF2-40B4-BE49-F238E27FC236}">
                <a16:creationId xmlns:a16="http://schemas.microsoft.com/office/drawing/2014/main" id="{4DA04722-1284-296D-6202-5A10D760EAFD}"/>
              </a:ext>
            </a:extLst>
          </p:cNvPr>
          <p:cNvSpPr>
            <a:spLocks noGrp="1"/>
          </p:cNvSpPr>
          <p:nvPr>
            <p:ph type="sldNum" sz="quarter" idx="12"/>
          </p:nvPr>
        </p:nvSpPr>
        <p:spPr/>
        <p:txBody>
          <a:bodyPr/>
          <a:lstStyle/>
          <a:p>
            <a:pPr>
              <a:defRPr/>
            </a:pPr>
            <a:fld id="{ACD187E5-26C6-4C89-AA9E-6F408A026ED6}" type="slidenum">
              <a:rPr lang="fi-FI"/>
              <a:pPr>
                <a:defRPr/>
              </a:pPr>
              <a:t>5</a:t>
            </a:fld>
            <a:endParaRPr lang="fi-FI" dirty="0"/>
          </a:p>
        </p:txBody>
      </p:sp>
      <p:graphicFrame>
        <p:nvGraphicFramePr>
          <p:cNvPr id="50181" name="Kaavio 6">
            <a:extLst>
              <a:ext uri="{FF2B5EF4-FFF2-40B4-BE49-F238E27FC236}">
                <a16:creationId xmlns:a16="http://schemas.microsoft.com/office/drawing/2014/main" id="{360D5AE0-3AFB-147E-6F43-B551381C81D8}"/>
              </a:ext>
            </a:extLst>
          </p:cNvPr>
          <p:cNvGraphicFramePr>
            <a:graphicFrameLocks/>
          </p:cNvGraphicFramePr>
          <p:nvPr/>
        </p:nvGraphicFramePr>
        <p:xfrm>
          <a:off x="3616325" y="546100"/>
          <a:ext cx="8359775" cy="5641975"/>
        </p:xfrm>
        <a:graphic>
          <a:graphicData uri="http://schemas.openxmlformats.org/presentationml/2006/ole">
            <mc:AlternateContent xmlns:mc="http://schemas.openxmlformats.org/markup-compatibility/2006">
              <mc:Choice xmlns:v="urn:schemas-microsoft-com:vml" Requires="v">
                <p:oleObj name="Chart" r:id="rId2" imgW="8364437" imgH="5651482" progId="Excel.Chart.8">
                  <p:embed/>
                </p:oleObj>
              </mc:Choice>
              <mc:Fallback>
                <p:oleObj name="Chart" r:id="rId2" imgW="8364437" imgH="5651482" progId="Excel.Chart.8">
                  <p:embed/>
                  <p:pic>
                    <p:nvPicPr>
                      <p:cNvPr id="0" name="Kaavio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325" y="546100"/>
                        <a:ext cx="8359775"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CDCC6F-6D03-5CE7-5EEA-DD9A8E06E6F7}"/>
              </a:ext>
            </a:extLst>
          </p:cNvPr>
          <p:cNvSpPr>
            <a:spLocks noGrp="1"/>
          </p:cNvSpPr>
          <p:nvPr>
            <p:ph type="title"/>
          </p:nvPr>
        </p:nvSpPr>
        <p:spPr>
          <a:xfrm>
            <a:off x="449263" y="528638"/>
            <a:ext cx="7581900" cy="719137"/>
          </a:xfrm>
        </p:spPr>
        <p:txBody>
          <a:bodyPr rtlCol="0">
            <a:normAutofit fontScale="90000"/>
          </a:bodyPr>
          <a:lstStyle/>
          <a:p>
            <a:pPr eaLnBrk="1" fontAlgn="auto" hangingPunct="1">
              <a:spcAft>
                <a:spcPts val="0"/>
              </a:spcAft>
              <a:defRPr/>
            </a:pPr>
            <a:r>
              <a:rPr lang="fi-FI" sz="3000" dirty="0"/>
              <a:t>Myönnetyt ja maksetut eurot EU + valtio</a:t>
            </a:r>
          </a:p>
        </p:txBody>
      </p:sp>
      <p:sp>
        <p:nvSpPr>
          <p:cNvPr id="3" name="Sisällön paikkamerkki 2">
            <a:extLst>
              <a:ext uri="{FF2B5EF4-FFF2-40B4-BE49-F238E27FC236}">
                <a16:creationId xmlns:a16="http://schemas.microsoft.com/office/drawing/2014/main" id="{3E15DFD4-82B3-180B-B9BE-8F74D1C4F748}"/>
              </a:ext>
            </a:extLst>
          </p:cNvPr>
          <p:cNvSpPr>
            <a:spLocks noGrp="1"/>
          </p:cNvSpPr>
          <p:nvPr>
            <p:ph type="body" sz="quarter" idx="11"/>
          </p:nvPr>
        </p:nvSpPr>
        <p:spPr>
          <a:xfrm>
            <a:off x="449263" y="1295400"/>
            <a:ext cx="7715250" cy="4614863"/>
          </a:xfrm>
        </p:spPr>
        <p:txBody>
          <a:bodyPr rtlCol="0">
            <a:normAutofit fontScale="85000" lnSpcReduction="20000"/>
          </a:bodyPr>
          <a:lstStyle/>
          <a:p>
            <a:pPr eaLnBrk="1" fontAlgn="auto" hangingPunct="1">
              <a:spcAft>
                <a:spcPts val="0"/>
              </a:spcAft>
              <a:defRPr/>
            </a:pPr>
            <a:r>
              <a:rPr lang="fi-FI" dirty="0"/>
              <a:t>Suuntaa antavasta kehyksestä (140,6 milj. €) on </a:t>
            </a:r>
            <a:r>
              <a:rPr lang="fi-FI" dirty="0">
                <a:solidFill>
                  <a:schemeClr val="accent2"/>
                </a:solidFill>
              </a:rPr>
              <a:t>myönnetty rahoitusta 57 % </a:t>
            </a:r>
            <a:r>
              <a:rPr lang="fi-FI" dirty="0"/>
              <a:t>(keväällä 44 %) </a:t>
            </a:r>
            <a:endParaRPr lang="fi-FI" sz="2100" dirty="0"/>
          </a:p>
          <a:p>
            <a:pPr lvl="1" eaLnBrk="1" fontAlgn="auto" hangingPunct="1">
              <a:spcAft>
                <a:spcPts val="0"/>
              </a:spcAft>
              <a:defRPr/>
            </a:pPr>
            <a:r>
              <a:rPr lang="fi-FI" sz="1900" dirty="0"/>
              <a:t>Leader-ryhmien mediaani kehys 2,4 milj., keskiarvo 2,7 milj. euroa</a:t>
            </a:r>
          </a:p>
          <a:p>
            <a:pPr lvl="1" eaLnBrk="1" fontAlgn="auto" hangingPunct="1">
              <a:spcAft>
                <a:spcPts val="0"/>
              </a:spcAft>
              <a:defRPr/>
            </a:pPr>
            <a:r>
              <a:rPr lang="fi-FI" sz="1900" dirty="0"/>
              <a:t>Sidonnat </a:t>
            </a:r>
            <a:r>
              <a:rPr lang="fi-FI" sz="1900" dirty="0" err="1"/>
              <a:t>Leader</a:t>
            </a:r>
            <a:r>
              <a:rPr lang="fi-FI" sz="1900" dirty="0"/>
              <a:t>-ryhmittäin 32-70 % (keväällä 23-61 %)</a:t>
            </a:r>
          </a:p>
          <a:p>
            <a:pPr eaLnBrk="1" fontAlgn="auto" hangingPunct="1">
              <a:spcAft>
                <a:spcPts val="0"/>
              </a:spcAft>
              <a:defRPr/>
            </a:pPr>
            <a:r>
              <a:rPr lang="fi-FI" dirty="0"/>
              <a:t>Myönnetystä rahoituksesta on </a:t>
            </a:r>
            <a:r>
              <a:rPr lang="fi-FI" dirty="0">
                <a:solidFill>
                  <a:schemeClr val="accent2"/>
                </a:solidFill>
              </a:rPr>
              <a:t>maksettu 50 % </a:t>
            </a:r>
            <a:r>
              <a:rPr lang="fi-FI" dirty="0"/>
              <a:t>(keväällä 34 %)</a:t>
            </a:r>
          </a:p>
          <a:p>
            <a:pPr eaLnBrk="1" fontAlgn="auto" hangingPunct="1">
              <a:spcAft>
                <a:spcPts val="0"/>
              </a:spcAft>
              <a:defRPr/>
            </a:pPr>
            <a:r>
              <a:rPr lang="fi-FI" dirty="0"/>
              <a:t>Tukipäätöksillä </a:t>
            </a:r>
            <a:r>
              <a:rPr lang="fi-FI" dirty="0">
                <a:solidFill>
                  <a:srgbClr val="0070C0"/>
                </a:solidFill>
              </a:rPr>
              <a:t>myönnetty yhteensä 80,6 milj. euroa </a:t>
            </a:r>
          </a:p>
          <a:p>
            <a:pPr lvl="1" eaLnBrk="1" fontAlgn="auto" hangingPunct="1">
              <a:spcAft>
                <a:spcPts val="0"/>
              </a:spcAft>
              <a:defRPr/>
            </a:pPr>
            <a:r>
              <a:rPr lang="fi-FI" dirty="0"/>
              <a:t>Keväällä 61,5 milj. euroa</a:t>
            </a:r>
          </a:p>
          <a:p>
            <a:pPr lvl="1" eaLnBrk="1" fontAlgn="auto" hangingPunct="1">
              <a:spcAft>
                <a:spcPts val="0"/>
              </a:spcAft>
              <a:defRPr/>
            </a:pPr>
            <a:r>
              <a:rPr lang="fi-FI" dirty="0"/>
              <a:t>Keskiarvo per </a:t>
            </a:r>
            <a:r>
              <a:rPr lang="fi-FI" dirty="0" err="1"/>
              <a:t>Leader</a:t>
            </a:r>
            <a:r>
              <a:rPr lang="fi-FI" dirty="0"/>
              <a:t>-ryhmä 1,6 milj. euroa </a:t>
            </a:r>
          </a:p>
          <a:p>
            <a:pPr lvl="1" eaLnBrk="1" fontAlgn="auto" hangingPunct="1">
              <a:spcAft>
                <a:spcPts val="0"/>
              </a:spcAft>
              <a:defRPr/>
            </a:pPr>
            <a:r>
              <a:rPr lang="fi-FI" dirty="0"/>
              <a:t>Keskiarvo per ELY-alue 5,4 milj. euroa </a:t>
            </a:r>
          </a:p>
          <a:p>
            <a:pPr lvl="1" eaLnBrk="1" fontAlgn="auto" hangingPunct="1">
              <a:spcAft>
                <a:spcPts val="0"/>
              </a:spcAft>
              <a:defRPr/>
            </a:pPr>
            <a:r>
              <a:rPr lang="fi-FI" dirty="0"/>
              <a:t>Hanketuet 61,3 milj. euroa</a:t>
            </a:r>
          </a:p>
          <a:p>
            <a:pPr lvl="1" eaLnBrk="1" fontAlgn="auto" hangingPunct="1">
              <a:spcAft>
                <a:spcPts val="0"/>
              </a:spcAft>
              <a:defRPr/>
            </a:pPr>
            <a:r>
              <a:rPr lang="fi-FI" dirty="0"/>
              <a:t>Yritystuet 19,4 milj. euroa</a:t>
            </a:r>
          </a:p>
          <a:p>
            <a:pPr eaLnBrk="1" fontAlgn="auto" hangingPunct="1">
              <a:spcAft>
                <a:spcPts val="0"/>
              </a:spcAft>
              <a:defRPr/>
            </a:pPr>
            <a:r>
              <a:rPr lang="fi-FI" dirty="0"/>
              <a:t>Tuista </a:t>
            </a:r>
            <a:r>
              <a:rPr lang="fi-FI" dirty="0">
                <a:solidFill>
                  <a:schemeClr val="accent4">
                    <a:lumMod val="75000"/>
                  </a:schemeClr>
                </a:solidFill>
              </a:rPr>
              <a:t>maksettu yhteensä 40,7 milj. euroa</a:t>
            </a:r>
          </a:p>
          <a:p>
            <a:pPr lvl="1" eaLnBrk="1" fontAlgn="auto" hangingPunct="1">
              <a:spcAft>
                <a:spcPts val="0"/>
              </a:spcAft>
              <a:defRPr/>
            </a:pPr>
            <a:r>
              <a:rPr lang="fi-FI" dirty="0"/>
              <a:t>Keväällä 20,7 milj. euroa</a:t>
            </a:r>
          </a:p>
          <a:p>
            <a:pPr lvl="1" eaLnBrk="1" fontAlgn="auto" hangingPunct="1">
              <a:spcAft>
                <a:spcPts val="0"/>
              </a:spcAft>
              <a:defRPr/>
            </a:pPr>
            <a:r>
              <a:rPr lang="fi-FI" sz="1900" dirty="0"/>
              <a:t>Keskiarvo per </a:t>
            </a:r>
            <a:r>
              <a:rPr lang="fi-FI" sz="1900" dirty="0" err="1"/>
              <a:t>Leader</a:t>
            </a:r>
            <a:r>
              <a:rPr lang="fi-FI" sz="1900" dirty="0"/>
              <a:t>-ryhmä 0,8 milj. euroa </a:t>
            </a:r>
          </a:p>
          <a:p>
            <a:pPr lvl="1" eaLnBrk="1" fontAlgn="auto" hangingPunct="1">
              <a:spcAft>
                <a:spcPts val="0"/>
              </a:spcAft>
              <a:defRPr/>
            </a:pPr>
            <a:r>
              <a:rPr lang="fi-FI" sz="1900" dirty="0"/>
              <a:t>Keskiarvo per ELY-alue 2,7 milj. euroa </a:t>
            </a:r>
          </a:p>
          <a:p>
            <a:pPr lvl="1" eaLnBrk="1" fontAlgn="auto" hangingPunct="1">
              <a:spcAft>
                <a:spcPts val="0"/>
              </a:spcAft>
              <a:defRPr/>
            </a:pPr>
            <a:r>
              <a:rPr lang="fi-FI" dirty="0"/>
              <a:t>Hanketuet 26,3 milj. euroa</a:t>
            </a:r>
          </a:p>
          <a:p>
            <a:pPr lvl="1" eaLnBrk="1" fontAlgn="auto" hangingPunct="1">
              <a:spcAft>
                <a:spcPts val="0"/>
              </a:spcAft>
              <a:defRPr/>
            </a:pPr>
            <a:r>
              <a:rPr lang="fi-FI" dirty="0"/>
              <a:t>Yritystuet 14,4 milj. euroa</a:t>
            </a:r>
          </a:p>
        </p:txBody>
      </p:sp>
      <p:pic>
        <p:nvPicPr>
          <p:cNvPr id="51204" name="Picture 35">
            <a:extLst>
              <a:ext uri="{FF2B5EF4-FFF2-40B4-BE49-F238E27FC236}">
                <a16:creationId xmlns:a16="http://schemas.microsoft.com/office/drawing/2014/main" id="{3C5C6958-5021-8E75-D171-2BC054AB7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650" y="1295400"/>
            <a:ext cx="3967163"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an numeron paikkamerkki 3">
            <a:extLst>
              <a:ext uri="{FF2B5EF4-FFF2-40B4-BE49-F238E27FC236}">
                <a16:creationId xmlns:a16="http://schemas.microsoft.com/office/drawing/2014/main" id="{9F116DDD-A7E1-1CC7-8C3B-A4D0F6DB0AA8}"/>
              </a:ext>
            </a:extLst>
          </p:cNvPr>
          <p:cNvSpPr>
            <a:spLocks noGrp="1"/>
          </p:cNvSpPr>
          <p:nvPr>
            <p:ph type="sldNum" sz="quarter" idx="12"/>
          </p:nvPr>
        </p:nvSpPr>
        <p:spPr/>
        <p:txBody>
          <a:bodyPr>
            <a:normAutofit/>
          </a:bodyPr>
          <a:lstStyle/>
          <a:p>
            <a:pPr>
              <a:spcAft>
                <a:spcPts val="600"/>
              </a:spcAft>
              <a:defRPr/>
            </a:pPr>
            <a:fld id="{F1865AFF-848E-4190-97A9-608B1D58F173}" type="slidenum">
              <a:rPr lang="fi-FI"/>
              <a:pPr>
                <a:spcAft>
                  <a:spcPts val="600"/>
                </a:spcAft>
                <a:defRPr/>
              </a:pPr>
              <a:t>6</a:t>
            </a:fld>
            <a:endParaRPr 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7450FF4D-A93C-BC76-8E7E-EFBC81BB5E4C}"/>
              </a:ext>
            </a:extLst>
          </p:cNvPr>
          <p:cNvSpPr>
            <a:spLocks noGrp="1"/>
          </p:cNvSpPr>
          <p:nvPr>
            <p:ph type="sldNum" sz="quarter" idx="10"/>
          </p:nvPr>
        </p:nvSpPr>
        <p:spPr/>
        <p:txBody>
          <a:bodyPr/>
          <a:lstStyle/>
          <a:p>
            <a:pPr>
              <a:defRPr/>
            </a:pPr>
            <a:fld id="{23193E2B-9089-4AFA-8583-223905652020}" type="slidenum">
              <a:rPr lang="fi-FI"/>
              <a:pPr>
                <a:defRPr/>
              </a:pPr>
              <a:t>7</a:t>
            </a:fld>
            <a:endParaRPr lang="fi-FI" dirty="0"/>
          </a:p>
        </p:txBody>
      </p:sp>
      <p:graphicFrame>
        <p:nvGraphicFramePr>
          <p:cNvPr id="53251" name="Kaavio 5">
            <a:extLst>
              <a:ext uri="{FF2B5EF4-FFF2-40B4-BE49-F238E27FC236}">
                <a16:creationId xmlns:a16="http://schemas.microsoft.com/office/drawing/2014/main" id="{D394AB0D-F0F1-1224-FEBA-A77D4A707BAF}"/>
              </a:ext>
            </a:extLst>
          </p:cNvPr>
          <p:cNvGraphicFramePr>
            <a:graphicFrameLocks/>
          </p:cNvGraphicFramePr>
          <p:nvPr/>
        </p:nvGraphicFramePr>
        <p:xfrm>
          <a:off x="436563" y="434975"/>
          <a:ext cx="9172575" cy="6240463"/>
        </p:xfrm>
        <a:graphic>
          <a:graphicData uri="http://schemas.openxmlformats.org/presentationml/2006/ole">
            <mc:AlternateContent xmlns:mc="http://schemas.openxmlformats.org/markup-compatibility/2006">
              <mc:Choice xmlns:v="urn:schemas-microsoft-com:vml" Requires="v">
                <p:oleObj name="Chart" r:id="rId2" imgW="9181372" imgH="6248942" progId="Excel.Chart.8">
                  <p:embed/>
                </p:oleObj>
              </mc:Choice>
              <mc:Fallback>
                <p:oleObj name="Chart" r:id="rId2" imgW="9181372" imgH="6248942" progId="Excel.Chart.8">
                  <p:embed/>
                  <p:pic>
                    <p:nvPicPr>
                      <p:cNvPr id="0" name="Kaavio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434975"/>
                        <a:ext cx="9172575" cy="624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3252" name="Picture 34">
            <a:extLst>
              <a:ext uri="{FF2B5EF4-FFF2-40B4-BE49-F238E27FC236}">
                <a16:creationId xmlns:a16="http://schemas.microsoft.com/office/drawing/2014/main" id="{5E54BD92-D865-14F3-FDA9-B00DD9581A0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025" y="831850"/>
            <a:ext cx="3376613"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C48FD2DA-9EE5-33A3-651D-7BCB9BFB814A}"/>
              </a:ext>
            </a:extLst>
          </p:cNvPr>
          <p:cNvSpPr>
            <a:spLocks noGrp="1"/>
          </p:cNvSpPr>
          <p:nvPr>
            <p:ph type="sldNum" sz="quarter" idx="10"/>
          </p:nvPr>
        </p:nvSpPr>
        <p:spPr/>
        <p:txBody>
          <a:bodyPr/>
          <a:lstStyle/>
          <a:p>
            <a:pPr>
              <a:defRPr/>
            </a:pPr>
            <a:fld id="{484DD64C-5E80-4572-A678-937B575F7364}" type="slidenum">
              <a:rPr lang="fi-FI"/>
              <a:pPr>
                <a:defRPr/>
              </a:pPr>
              <a:t>8</a:t>
            </a:fld>
            <a:endParaRPr lang="fi-FI" dirty="0"/>
          </a:p>
        </p:txBody>
      </p:sp>
      <p:sp>
        <p:nvSpPr>
          <p:cNvPr id="54275" name="Otsikko 1">
            <a:extLst>
              <a:ext uri="{FF2B5EF4-FFF2-40B4-BE49-F238E27FC236}">
                <a16:creationId xmlns:a16="http://schemas.microsoft.com/office/drawing/2014/main" id="{C1AB7DC1-F245-ADD3-CA6B-B50A458A0597}"/>
              </a:ext>
            </a:extLst>
          </p:cNvPr>
          <p:cNvSpPr>
            <a:spLocks noGrp="1" noChangeArrowheads="1"/>
          </p:cNvSpPr>
          <p:nvPr>
            <p:ph type="title"/>
          </p:nvPr>
        </p:nvSpPr>
        <p:spPr>
          <a:xfrm>
            <a:off x="581025" y="184150"/>
            <a:ext cx="10755313" cy="576263"/>
          </a:xfrm>
        </p:spPr>
        <p:txBody>
          <a:bodyPr/>
          <a:lstStyle/>
          <a:p>
            <a:pPr eaLnBrk="1" hangingPunct="1"/>
            <a:r>
              <a:rPr lang="fi-FI" altLang="fi-FI" sz="2400"/>
              <a:t>Hyväksytty ja maksettu rahoitus, jäljellä oleva rahoituskehys hankkeisiin 2023-2027 sekä kehyksen käyttö % (EU+valtio) </a:t>
            </a:r>
          </a:p>
        </p:txBody>
      </p:sp>
      <p:graphicFrame>
        <p:nvGraphicFramePr>
          <p:cNvPr id="5" name="Kaavio 4">
            <a:extLst>
              <a:ext uri="{FF2B5EF4-FFF2-40B4-BE49-F238E27FC236}">
                <a16:creationId xmlns:a16="http://schemas.microsoft.com/office/drawing/2014/main" id="{58516D69-0DEE-20B2-8E06-A189475D6FCD}"/>
              </a:ext>
            </a:extLst>
          </p:cNvPr>
          <p:cNvGraphicFramePr>
            <a:graphicFrameLocks/>
          </p:cNvGraphicFramePr>
          <p:nvPr/>
        </p:nvGraphicFramePr>
        <p:xfrm>
          <a:off x="-1" y="995680"/>
          <a:ext cx="15968133" cy="5862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Sisällön paikkamerkki 6">
            <a:extLst>
              <a:ext uri="{FF2B5EF4-FFF2-40B4-BE49-F238E27FC236}">
                <a16:creationId xmlns:a16="http://schemas.microsoft.com/office/drawing/2014/main" id="{F5C7F29E-8D02-6A5F-ED2F-0A671211CF03}"/>
              </a:ext>
            </a:extLst>
          </p:cNvPr>
          <p:cNvGraphicFramePr>
            <a:graphicFrameLocks noGrp="1"/>
          </p:cNvGraphicFramePr>
          <p:nvPr>
            <p:ph type="pic" sz="quarter" idx="10"/>
          </p:nvPr>
        </p:nvGraphicFramePr>
        <p:xfrm>
          <a:off x="31750" y="92075"/>
          <a:ext cx="8726488" cy="6297613"/>
        </p:xfrm>
        <a:graphic>
          <a:graphicData uri="http://schemas.openxmlformats.org/presentationml/2006/ole">
            <mc:AlternateContent xmlns:mc="http://schemas.openxmlformats.org/markup-compatibility/2006">
              <mc:Choice xmlns:v="urn:schemas-microsoft-com:vml" Requires="v">
                <p:oleObj name="Chart" r:id="rId3" imgW="8730229" imgH="6303810" progId="Excel.Chart.8">
                  <p:embed/>
                </p:oleObj>
              </mc:Choice>
              <mc:Fallback>
                <p:oleObj name="Chart" r:id="rId3" imgW="8730229" imgH="6303810" progId="Excel.Chart.8">
                  <p:embed/>
                  <p:pic>
                    <p:nvPicPr>
                      <p:cNvPr id="0" name="Sisällön paikkamerkki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92075"/>
                        <a:ext cx="8726488"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ian numeron paikkamerkki 3">
            <a:extLst>
              <a:ext uri="{FF2B5EF4-FFF2-40B4-BE49-F238E27FC236}">
                <a16:creationId xmlns:a16="http://schemas.microsoft.com/office/drawing/2014/main" id="{EB8095AA-D694-A102-F7CD-DFB0E975578E}"/>
              </a:ext>
            </a:extLst>
          </p:cNvPr>
          <p:cNvSpPr>
            <a:spLocks noGrp="1"/>
          </p:cNvSpPr>
          <p:nvPr>
            <p:ph type="sldNum" sz="quarter" idx="12"/>
          </p:nvPr>
        </p:nvSpPr>
        <p:spPr/>
        <p:txBody>
          <a:bodyPr/>
          <a:lstStyle/>
          <a:p>
            <a:pPr>
              <a:defRPr/>
            </a:pPr>
            <a:fld id="{EF219E61-B652-4E30-9937-2AEBECD2CB09}" type="slidenum">
              <a:rPr lang="fi-FI"/>
              <a:pPr>
                <a:defRPr/>
              </a:pPr>
              <a:t>9</a:t>
            </a:fld>
            <a:endParaRPr lang="fi-FI" dirty="0"/>
          </a:p>
        </p:txBody>
      </p:sp>
      <p:graphicFrame>
        <p:nvGraphicFramePr>
          <p:cNvPr id="56324" name="Sisällön paikkamerkki 6">
            <a:extLst>
              <a:ext uri="{FF2B5EF4-FFF2-40B4-BE49-F238E27FC236}">
                <a16:creationId xmlns:a16="http://schemas.microsoft.com/office/drawing/2014/main" id="{92169EAD-301B-40A5-01BA-4235643DB8FA}"/>
              </a:ext>
            </a:extLst>
          </p:cNvPr>
          <p:cNvGraphicFramePr>
            <a:graphicFrameLocks/>
          </p:cNvGraphicFramePr>
          <p:nvPr/>
        </p:nvGraphicFramePr>
        <p:xfrm>
          <a:off x="4311650" y="592138"/>
          <a:ext cx="8724900" cy="5427662"/>
        </p:xfrm>
        <a:graphic>
          <a:graphicData uri="http://schemas.openxmlformats.org/presentationml/2006/ole">
            <mc:AlternateContent xmlns:mc="http://schemas.openxmlformats.org/markup-compatibility/2006">
              <mc:Choice xmlns:v="urn:schemas-microsoft-com:vml" Requires="v">
                <p:oleObj name="Chart" r:id="rId5" imgW="8730229" imgH="5432007" progId="Excel.Chart.8">
                  <p:embed/>
                </p:oleObj>
              </mc:Choice>
              <mc:Fallback>
                <p:oleObj name="Chart" r:id="rId5" imgW="8730229" imgH="5432007" progId="Excel.Chart.8">
                  <p:embed/>
                  <p:pic>
                    <p:nvPicPr>
                      <p:cNvPr id="0" name="Sisällön paikkamerkki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1650" y="592138"/>
                        <a:ext cx="8724900" cy="542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Sisältökalvot">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sitys1" id="{42DB2CA1-928F-4AF7-AABD-005E78DBC3E0}" vid="{88695F5F-7072-4872-AB02-E9FFB92E6C31}"/>
    </a:ext>
  </a:extLst>
</a:theme>
</file>

<file path=ppt/theme/theme2.xml><?xml version="1.0" encoding="utf-8"?>
<a:theme xmlns:a="http://schemas.openxmlformats.org/drawingml/2006/main" name="Sisältökalvot - Ei alareunaa">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sitys1" id="{42DB2CA1-928F-4AF7-AABD-005E78DBC3E0}" vid="{0FED3A0E-3932-4347-B4FB-A23FF5311C73}"/>
    </a:ext>
  </a:extLst>
</a:theme>
</file>

<file path=ppt/theme/theme3.xml><?xml version="1.0" encoding="utf-8"?>
<a:theme xmlns:a="http://schemas.openxmlformats.org/drawingml/2006/main" name="Kannet, välikalvot, loppukalvot">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solidFill>
            <a:schemeClr val="bg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sitys1" id="{42DB2CA1-928F-4AF7-AABD-005E78DBC3E0}" vid="{62604396-29FD-4FDE-A2C7-278899CCCD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FF5D13B29E7C4B88EA59A1A74D5A6E" ma:contentTypeVersion="15" ma:contentTypeDescription="Create a new document." ma:contentTypeScope="" ma:versionID="8b1a385286fa956842547d25f57532ec">
  <xsd:schema xmlns:xsd="http://www.w3.org/2001/XMLSchema" xmlns:xs="http://www.w3.org/2001/XMLSchema" xmlns:p="http://schemas.microsoft.com/office/2006/metadata/properties" xmlns:ns2="8003753c-1cdd-4070-b686-eecc7444231c" xmlns:ns3="0a6d1f9d-47db-49c4-a30c-7f6d17609999" targetNamespace="http://schemas.microsoft.com/office/2006/metadata/properties" ma:root="true" ma:fieldsID="93841bbee14338d2f4506c7b59fbeeba" ns2:_="" ns3:_="">
    <xsd:import namespace="8003753c-1cdd-4070-b686-eecc7444231c"/>
    <xsd:import namespace="0a6d1f9d-47db-49c4-a30c-7f6d1760999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03753c-1cdd-4070-b686-eecc744423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95fa535-6bc0-41a5-b9d9-f1c35ec2e0d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6d1f9d-47db-49c4-a30c-7f6d176099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0ffce7-7628-4c0b-b8c7-c5e481938ae0}" ma:internalName="TaxCatchAll" ma:showField="CatchAllData" ma:web="0a6d1f9d-47db-49c4-a30c-7f6d1760999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a6d1f9d-47db-49c4-a30c-7f6d17609999" xsi:nil="true"/>
    <lcf76f155ced4ddcb4097134ff3c332f xmlns="8003753c-1cdd-4070-b686-eecc7444231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804280-3ED5-4E6D-AC12-CAD17D4EF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03753c-1cdd-4070-b686-eecc7444231c"/>
    <ds:schemaRef ds:uri="0a6d1f9d-47db-49c4-a30c-7f6d176099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A9381C-3B93-42AC-8B1C-7562E48F2D6A}">
  <ds:schemaRefs>
    <ds:schemaRef ds:uri="http://schemas.microsoft.com/office/2006/metadata/properties"/>
    <ds:schemaRef ds:uri="http://schemas.microsoft.com/office/infopath/2007/PartnerControls"/>
    <ds:schemaRef ds:uri="0a6d1f9d-47db-49c4-a30c-7f6d17609999"/>
    <ds:schemaRef ds:uri="8003753c-1cdd-4070-b686-eecc7444231c"/>
  </ds:schemaRefs>
</ds:datastoreItem>
</file>

<file path=customXml/itemProps3.xml><?xml version="1.0" encoding="utf-8"?>
<ds:datastoreItem xmlns:ds="http://schemas.openxmlformats.org/officeDocument/2006/customXml" ds:itemID="{54E5119C-2408-478A-A3C0-04A8741A92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Leader_PPT_EU-Osarahoittama_FIN</Template>
  <TotalTime>20169</TotalTime>
  <Words>2104</Words>
  <Application>Microsoft Office PowerPoint</Application>
  <PresentationFormat>Laajakuva</PresentationFormat>
  <Paragraphs>381</Paragraphs>
  <Slides>42</Slides>
  <Notes>25</Notes>
  <HiddenSlides>0</HiddenSlides>
  <MMClips>0</MMClips>
  <ScaleCrop>false</ScaleCrop>
  <HeadingPairs>
    <vt:vector size="8" baseType="variant">
      <vt:variant>
        <vt:lpstr>Käytetyt fontit</vt:lpstr>
      </vt:variant>
      <vt:variant>
        <vt:i4>4</vt:i4>
      </vt:variant>
      <vt:variant>
        <vt:lpstr>Teema</vt:lpstr>
      </vt:variant>
      <vt:variant>
        <vt:i4>3</vt:i4>
      </vt:variant>
      <vt:variant>
        <vt:lpstr>Upotetut OLE-palvelimet</vt:lpstr>
      </vt:variant>
      <vt:variant>
        <vt:i4>1</vt:i4>
      </vt:variant>
      <vt:variant>
        <vt:lpstr>Dian otsikot</vt:lpstr>
      </vt:variant>
      <vt:variant>
        <vt:i4>42</vt:i4>
      </vt:variant>
    </vt:vector>
  </HeadingPairs>
  <TitlesOfParts>
    <vt:vector size="50" baseType="lpstr">
      <vt:lpstr>Arial</vt:lpstr>
      <vt:lpstr>Calibri</vt:lpstr>
      <vt:lpstr>Montserrat</vt:lpstr>
      <vt:lpstr>Tahoma</vt:lpstr>
      <vt:lpstr>Sisältökalvot</vt:lpstr>
      <vt:lpstr>Sisältökalvot - Ei alareunaa</vt:lpstr>
      <vt:lpstr>Kannet, välikalvot, loppukalvot</vt:lpstr>
      <vt:lpstr>Chart</vt:lpstr>
      <vt:lpstr>Ruokaviraston kuulumisia: Toimeenpanon tilannekatsaus</vt:lpstr>
      <vt:lpstr>Strategioiden toteutuksen eteneminen</vt:lpstr>
      <vt:lpstr>Hyväksytyn tukipäätöksen saaneet hankkeet</vt:lpstr>
      <vt:lpstr>Leader-hakemusten määrä ja  käsittelytilanne</vt:lpstr>
      <vt:lpstr>Päätöstulokset </vt:lpstr>
      <vt:lpstr>Myönnetyt ja maksetut eurot EU + valtio</vt:lpstr>
      <vt:lpstr>PowerPoint-esitys</vt:lpstr>
      <vt:lpstr>Hyväksytty ja maksettu rahoitus, jäljellä oleva rahoituskehys hankkeisiin 2023-2027 sekä kehyksen käyttö % (EU+valtio) </vt:lpstr>
      <vt:lpstr>PowerPoint-esitys</vt:lpstr>
      <vt:lpstr>Hyväksytyt Leader-hankkeet toimenpiteittäin, kpl ELY-alueittain</vt:lpstr>
      <vt:lpstr>Hyväksytyt Leader-hankkeet toimenpiteittäin, sidottu EU-osuus ELY-alueittain</vt:lpstr>
      <vt:lpstr>Hyväksytyt Leader-hankkeet toimenpiteittäin, kpl Leader-ryhmittäin</vt:lpstr>
      <vt:lpstr>Hyväksytyt Leader-hankkeet toimenpiteittäin, sidottu EU-osuus Leader-ryhmittäin</vt:lpstr>
      <vt:lpstr>Nostoja Leader-hankkeista</vt:lpstr>
      <vt:lpstr>Käynnissä olevilla hankkeilla tavoitellaan mm. </vt:lpstr>
      <vt:lpstr>PowerPoint-esitys</vt:lpstr>
      <vt:lpstr>Luokitellut hanketoteuttajien tyypit </vt:lpstr>
      <vt:lpstr>Hankkeet maaseututyypeittäin luokiteltuna </vt:lpstr>
      <vt:lpstr>Yritysten segmentointi</vt:lpstr>
      <vt:lpstr>Hyväksytyt Leader-tuet maakunnittain</vt:lpstr>
      <vt:lpstr>Leader-hankkeiden käsittelyajat</vt:lpstr>
      <vt:lpstr>Leader-hankkeiden käsittelyajat</vt:lpstr>
      <vt:lpstr>Kokonaiskäsittelyajan mediaani, vireilletulovuosittain</vt:lpstr>
      <vt:lpstr>PowerPoint-esitys</vt:lpstr>
      <vt:lpstr>PowerPoint-esitys</vt:lpstr>
      <vt:lpstr>PowerPoint-esitys</vt:lpstr>
      <vt:lpstr>Hanketukien kokonaiskäsittelyaika ELY-alueittain  </vt:lpstr>
      <vt:lpstr>Yritystukien kokonaiskäsittelyaika ELY-alueittain  </vt:lpstr>
      <vt:lpstr>Hanketukien vaiheittainen käsittelyaika ELY-alueittain  </vt:lpstr>
      <vt:lpstr>Yritystukien vaiheittainen käsittelyaika ELY-alueittain  </vt:lpstr>
      <vt:lpstr>Hanketukien kokonaiskäsittelyaika  Leader-ryhmittäin</vt:lpstr>
      <vt:lpstr>Yritystukien kokonaiskäsittelyaika Leader-ryhmittäin</vt:lpstr>
      <vt:lpstr>Hanketukien vaiheittainen käsittelyaika Leader-ryhmittäin  </vt:lpstr>
      <vt:lpstr>Yritystukien vaiheittainen käsittelyaika Leader-ryhmittäin  </vt:lpstr>
      <vt:lpstr>Asiakkaiden kokemukset</vt:lpstr>
      <vt:lpstr>Leader-palvelun palaute</vt:lpstr>
      <vt:lpstr>Nostoja Leader-palvelun palautteista</vt:lpstr>
      <vt:lpstr>ELY-myönnön Leader-tukien palaute</vt:lpstr>
      <vt:lpstr>Nostoja ELY-myönnön Leader-tukien palautteista</vt:lpstr>
      <vt:lpstr>ELY-maksun Leader-tukien palaute</vt:lpstr>
      <vt:lpstr>Nostoja ELY-maksun Leader-tukien palautteista</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Eerola Kaisa (Ruokavirasto)</dc:creator>
  <cp:lastModifiedBy>Rinta-aho Verna (Ruokavirasto)</cp:lastModifiedBy>
  <cp:revision>142</cp:revision>
  <dcterms:created xsi:type="dcterms:W3CDTF">2025-03-21T06:45:41Z</dcterms:created>
  <dcterms:modified xsi:type="dcterms:W3CDTF">2026-02-04T13:42:27Z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0x01010033FF5D13B29E7C4B88EA59A1A74D5A6E</vt:lpwstr>
  </property>
</Properties>
</file>